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82" r:id="rId2"/>
    <p:sldId id="4049" r:id="rId3"/>
    <p:sldId id="4045" r:id="rId4"/>
    <p:sldId id="4046" r:id="rId5"/>
    <p:sldId id="4047" r:id="rId6"/>
    <p:sldId id="4048" r:id="rId7"/>
    <p:sldId id="4097" r:id="rId8"/>
    <p:sldId id="4070" r:id="rId9"/>
    <p:sldId id="4072" r:id="rId10"/>
    <p:sldId id="4073" r:id="rId11"/>
    <p:sldId id="264" r:id="rId12"/>
    <p:sldId id="4075" r:id="rId13"/>
    <p:sldId id="4077" r:id="rId14"/>
    <p:sldId id="272" r:id="rId15"/>
    <p:sldId id="275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DFE4D-2F2B-44E0-74FC-116B72447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63FAE85-04B6-5B29-1043-049E0CFEB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011DC0-6DA3-27D9-C0E4-4E4FD2D2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E0F2E9-F437-D9C6-A617-77A00995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BA6F0E-4959-7130-9BDA-4739520F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87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5F5B9C-6A9B-E4C9-61CC-152C4868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4C4769-1043-B6D7-0DBF-BE3291E8B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D29847-9483-4865-BB12-71DD6ED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AD772F-6E7E-C3CA-467A-AE49FBAA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7293DC-64B5-4066-C332-AA98583E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98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8F643A3-6750-0952-DC6A-00E6436E7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FC3EFB-94B6-311D-5867-CCA31DDC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2C599C-9F1A-DAA4-1DD9-E8B0933C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079290-9C08-B523-2DA9-E81D351C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FBC59C-07A2-2200-D690-851135A1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65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38533-1814-EFC2-FF8A-FF0C713D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691C3-9323-8DFB-D6BC-503FE67D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1D5C5C-F547-7692-C489-1580505D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7B2A0-9D14-8EE8-3738-25238D95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3CC1C1-CCE0-42C2-337F-D6807F9C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88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BEE2A2-E34C-2025-6824-60C8175A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D68EAA-EF30-AF45-EEB5-9AE37112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5E444E-B48E-291A-6B03-77E4A91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FCC2B-A489-2479-FEB0-A4A633AB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381831-7E4C-1F47-45D7-98E3F350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62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68E48-9139-50B2-B337-CFB9A83C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6A941-D740-8AC3-254E-64F64519C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908F1E-906B-B203-44C3-3033FC93E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73FE67-4FEE-1A6A-ACCC-3A0E8AD3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C5306F-33CF-A665-851B-076BBEA0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FC26F3-8A41-0917-63F4-B63D7D72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5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30BF4-CE7E-FC2B-58C4-B408889A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84F72C-2A68-9F58-BBC4-A213F0C0B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91B42C-3407-47F4-DA91-C13ED9E7B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E936F4-E69D-5592-720E-64D70801D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51028FF-017B-73F2-A39A-B5C0FFA6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82A670-288E-CD22-00D0-FF34C28A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24B2120-24A9-FB96-CAC2-D02906B5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92A1C8-0EE3-CB0E-66D7-036A66C8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29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D284F6-EAF4-1098-A4DF-769A50E2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4F3DC04-F3EF-4688-4286-1A6721E9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C062D7-15EF-62BC-4BCF-2F5FC5F9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633747-C62A-5D4E-E8A1-21393D1B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368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BEA47CF-428A-29C1-9B94-F4C9210E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077566-C3C2-B191-9541-9436B6BD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8D8D91-A24F-4756-970E-A2571D97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265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2F69B-6643-91F7-5B75-DA7A0C4B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4D478D-3D8C-CA04-4F9B-DC9F3C8D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1D41EE-E959-74EB-0ED4-9C3B9DE5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498676-8682-F34D-E6B6-9CFD8929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B9609A-65CD-03B2-7DA6-8800FD43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EC843F-3224-C072-F3E7-DBA13A34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61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07B8C-46C1-35CB-C585-34CFB4B0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647773D-5AC9-EA04-7CAF-68649C1AC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E6E60E-73F6-DE94-1D90-78EF77BB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1B8C3E-A4E0-A432-6C0F-17855C9A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617C3D-9FC3-EAD9-2AA8-562BF16C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AD3C7C-5482-9D30-6DBA-E79814FF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0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127C2B8-45F5-8F62-8FAF-EDD604E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F2C7E1-A579-3685-EC9B-192D11EB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7CEC68-6810-7A45-FF0A-1523D4E99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F27076-0501-4B81-854A-6EBC337236F6}" type="datetimeFigureOut">
              <a:rPr kumimoji="1" lang="ja-JP" altLang="en-US" smtClean="0"/>
              <a:t>2025/12/23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B91157-9F25-8459-2028-B3FABB959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1EE4CC-DEFC-6D1D-C66E-CBC34146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C011A-D7EB-46D3-B10C-E0CB9B5C0C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78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BC58-D623-BAD8-F3EB-1D96B5CF1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B99333B6-821C-0486-5B1D-F86E03449EE0}"/>
              </a:ext>
            </a:extLst>
          </p:cNvPr>
          <p:cNvSpPr txBox="1"/>
          <p:nvPr/>
        </p:nvSpPr>
        <p:spPr>
          <a:xfrm>
            <a:off x="1110343" y="2767280"/>
            <a:ext cx="9971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月面エネルギー供給</a:t>
            </a:r>
            <a:endParaRPr kumimoji="1" lang="ja-JP" altLang="en-US" sz="8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469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4160C90-DC7C-BB77-739F-06FF72468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469"/>
            <a:ext cx="12192000" cy="65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9171" y="728473"/>
            <a:ext cx="11433658" cy="153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55320" lvl="0" indent="4445" defTabSz="914400" eaLnBrk="1" fontAlgn="auto" latinLnBrk="0" hangingPunct="1">
              <a:lnSpc>
                <a:spcPct val="154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出典：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JAXA</a:t>
            </a:r>
            <a:r>
              <a:rPr kumimoji="0" sz="2400" b="1" i="0" u="none" strike="noStrike" kern="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「月面農場ワーキンググループ検討報告書」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（2019）</a:t>
            </a:r>
            <a:endParaRPr kumimoji="0" lang="en-US" sz="2400" b="1" i="0" u="none" strike="noStrike" kern="0" cap="none" spc="-1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12700" marR="655320" lvl="0" indent="4445" defTabSz="914400" eaLnBrk="1" fontAlgn="auto" latinLnBrk="0" hangingPunct="1">
              <a:lnSpc>
                <a:spcPct val="154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作物種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（8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種類</a:t>
            </a:r>
            <a:r>
              <a:rPr kumimoji="0" sz="2400" b="1" i="0" u="none" strike="noStrike" kern="0" cap="none" spc="-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21526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イネ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（米）</a:t>
            </a: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、ダイズ、ジャガイモ、サツマイモ、トマト、キュウリ、イチゴ、レタス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1729" y="2586228"/>
          <a:ext cx="7290433" cy="3543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Meiryo UI"/>
                          <a:cs typeface="Meiryo UI"/>
                        </a:rPr>
                        <a:t>1</a:t>
                      </a:r>
                      <a:r>
                        <a:rPr sz="1300" spc="-15" dirty="0">
                          <a:latin typeface="Meiryo UI"/>
                          <a:cs typeface="Meiryo UI"/>
                        </a:rPr>
                        <a:t>人あたりの</a:t>
                      </a:r>
                      <a:endParaRPr sz="1300">
                        <a:latin typeface="Meiryo UI"/>
                        <a:cs typeface="Meiryo UI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-15" dirty="0">
                          <a:latin typeface="Meiryo UI"/>
                          <a:cs typeface="Meiryo UI"/>
                        </a:rPr>
                        <a:t>必要重量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054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植物工場における生産性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Meiryo UI"/>
                          <a:cs typeface="Meiryo UI"/>
                        </a:rPr>
                        <a:t>1</a:t>
                      </a:r>
                      <a:r>
                        <a:rPr sz="1300" spc="-15" dirty="0">
                          <a:latin typeface="Meiryo UI"/>
                          <a:cs typeface="Meiryo UI"/>
                        </a:rPr>
                        <a:t>人あたりの</a:t>
                      </a:r>
                      <a:endParaRPr sz="1300">
                        <a:latin typeface="Meiryo UI"/>
                        <a:cs typeface="Meiryo UI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spc="-15" dirty="0">
                          <a:latin typeface="Meiryo UI"/>
                          <a:cs typeface="Meiryo UI"/>
                        </a:rPr>
                        <a:t>必要面積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15" dirty="0">
                          <a:latin typeface="Meiryo UI"/>
                          <a:cs typeface="Meiryo UI"/>
                        </a:rPr>
                        <a:t>必要面積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Meiryo UI"/>
                          <a:cs typeface="Meiryo UI"/>
                        </a:rPr>
                        <a:t>1</a:t>
                      </a:r>
                      <a:r>
                        <a:rPr sz="1300" spc="-10" dirty="0">
                          <a:latin typeface="Meiryo UI"/>
                          <a:cs typeface="Meiryo UI"/>
                        </a:rPr>
                        <a:t>作の生産量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5" dirty="0">
                          <a:latin typeface="Meiryo UI"/>
                          <a:cs typeface="Meiryo UI"/>
                        </a:rPr>
                        <a:t>栽培日数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5" dirty="0">
                          <a:latin typeface="Meiryo UI"/>
                          <a:cs typeface="Meiryo UI"/>
                        </a:rPr>
                        <a:t>日生産量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Meiryo UI"/>
                          <a:cs typeface="Meiryo UI"/>
                        </a:rPr>
                        <a:t>6</a:t>
                      </a:r>
                      <a:r>
                        <a:rPr sz="1300" spc="-50" dirty="0">
                          <a:latin typeface="Meiryo UI"/>
                          <a:cs typeface="Meiryo UI"/>
                        </a:rPr>
                        <a:t>人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Meiryo UI"/>
                          <a:cs typeface="Meiryo UI"/>
                        </a:rPr>
                        <a:t>100</a:t>
                      </a:r>
                      <a:r>
                        <a:rPr sz="1300" spc="-50" dirty="0">
                          <a:latin typeface="Meiryo UI"/>
                          <a:cs typeface="Meiryo UI"/>
                        </a:rPr>
                        <a:t>人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(g/day)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(g/m</a:t>
                      </a:r>
                      <a:r>
                        <a:rPr sz="1350" spc="-15" baseline="40123" dirty="0">
                          <a:latin typeface="Meiryo UI"/>
                          <a:cs typeface="Meiryo UI"/>
                        </a:rPr>
                        <a:t>2</a:t>
                      </a:r>
                      <a:r>
                        <a:rPr sz="1300" spc="-10" dirty="0">
                          <a:latin typeface="Meiryo UI"/>
                          <a:cs typeface="Meiryo UI"/>
                        </a:rPr>
                        <a:t>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(day)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(g/m</a:t>
                      </a:r>
                      <a:r>
                        <a:rPr sz="1350" spc="-15" baseline="40123" dirty="0">
                          <a:latin typeface="Meiryo UI"/>
                          <a:cs typeface="Meiryo UI"/>
                        </a:rPr>
                        <a:t>2</a:t>
                      </a:r>
                      <a:r>
                        <a:rPr sz="1300" spc="-10" dirty="0">
                          <a:latin typeface="Meiryo UI"/>
                          <a:cs typeface="Meiryo UI"/>
                        </a:rPr>
                        <a:t>/day)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(m</a:t>
                      </a:r>
                      <a:r>
                        <a:rPr sz="1350" spc="-30" baseline="40123" dirty="0">
                          <a:latin typeface="Meiryo UI"/>
                          <a:cs typeface="Meiryo UI"/>
                        </a:rPr>
                        <a:t>2</a:t>
                      </a:r>
                      <a:r>
                        <a:rPr sz="1300" spc="-20" dirty="0">
                          <a:latin typeface="Meiryo UI"/>
                          <a:cs typeface="Meiryo UI"/>
                        </a:rPr>
                        <a:t>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(m</a:t>
                      </a:r>
                      <a:r>
                        <a:rPr sz="1350" spc="-30" baseline="40123" dirty="0">
                          <a:latin typeface="Meiryo UI"/>
                          <a:cs typeface="Meiryo UI"/>
                        </a:rPr>
                        <a:t>2</a:t>
                      </a:r>
                      <a:r>
                        <a:rPr sz="1300" spc="-20" dirty="0">
                          <a:latin typeface="Meiryo UI"/>
                          <a:cs typeface="Meiryo UI"/>
                        </a:rPr>
                        <a:t>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(m</a:t>
                      </a:r>
                      <a:r>
                        <a:rPr sz="1350" spc="-30" baseline="40123" dirty="0">
                          <a:latin typeface="Meiryo UI"/>
                          <a:cs typeface="Meiryo UI"/>
                        </a:rPr>
                        <a:t>2</a:t>
                      </a:r>
                      <a:r>
                        <a:rPr sz="1300" spc="-20" dirty="0">
                          <a:latin typeface="Meiryo UI"/>
                          <a:cs typeface="Meiryo UI"/>
                        </a:rPr>
                        <a:t>)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40" dirty="0">
                          <a:latin typeface="Meiryo UI"/>
                          <a:cs typeface="Meiryo UI"/>
                        </a:rPr>
                        <a:t>イネ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400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900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90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40.0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240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4000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30" dirty="0">
                          <a:latin typeface="Meiryo UI"/>
                          <a:cs typeface="Meiryo UI"/>
                        </a:rPr>
                        <a:t>ジャガイモ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75</a:t>
                      </a:r>
                      <a:endParaRPr sz="1300" dirty="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8000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360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22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3.4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338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spc="-20" dirty="0">
                          <a:latin typeface="Meiryo UI"/>
                          <a:cs typeface="Meiryo UI"/>
                        </a:rPr>
                        <a:t>サツマイモ</a:t>
                      </a:r>
                      <a:r>
                        <a:rPr sz="1125" spc="-37" baseline="44444" dirty="0">
                          <a:latin typeface="Meiryo UI"/>
                          <a:cs typeface="Meiryo UI"/>
                        </a:rPr>
                        <a:t>1)</a:t>
                      </a:r>
                      <a:endParaRPr sz="1125" baseline="44444">
                        <a:latin typeface="Meiryo UI"/>
                        <a:cs typeface="Meiryo UI"/>
                      </a:endParaRPr>
                    </a:p>
                  </a:txBody>
                  <a:tcPr marL="0" marR="0" marT="876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50" dirty="0">
                          <a:latin typeface="Meiryo UI"/>
                          <a:cs typeface="Meiryo UI"/>
                        </a:rPr>
                        <a:t>－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50" dirty="0">
                          <a:latin typeface="Meiryo UI"/>
                          <a:cs typeface="Meiryo UI"/>
                        </a:rPr>
                        <a:t>－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7.5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45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750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40" dirty="0">
                          <a:latin typeface="Meiryo UI"/>
                          <a:cs typeface="Meiryo UI"/>
                        </a:rPr>
                        <a:t>ダイズ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1400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14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25.0</a:t>
                      </a:r>
                      <a:endParaRPr sz="1300" dirty="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2500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20" dirty="0">
                          <a:latin typeface="Meiryo UI"/>
                          <a:cs typeface="Meiryo UI"/>
                        </a:rPr>
                        <a:t>レタス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0" dirty="0">
                          <a:latin typeface="Meiryo UI"/>
                          <a:cs typeface="Meiryo UI"/>
                        </a:rPr>
                        <a:t>2500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83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1.8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11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180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25" dirty="0">
                          <a:latin typeface="Meiryo UI"/>
                          <a:cs typeface="Meiryo UI"/>
                        </a:rPr>
                        <a:t>トマト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83000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360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231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0.9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50" dirty="0">
                          <a:latin typeface="Meiryo UI"/>
                          <a:cs typeface="Meiryo UI"/>
                        </a:rPr>
                        <a:t>5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87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25" dirty="0">
                          <a:latin typeface="Meiryo UI"/>
                          <a:cs typeface="Meiryo UI"/>
                        </a:rPr>
                        <a:t>キュウリ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70000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360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194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0.5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50" dirty="0">
                          <a:latin typeface="Meiryo UI"/>
                          <a:cs typeface="Meiryo UI"/>
                        </a:rPr>
                        <a:t>3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51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30" dirty="0">
                          <a:latin typeface="Meiryo UI"/>
                          <a:cs typeface="Meiryo UI"/>
                        </a:rPr>
                        <a:t>イチゴ</a:t>
                      </a:r>
                      <a:endParaRPr sz="1200">
                        <a:latin typeface="Meiryo UI"/>
                        <a:cs typeface="Meiryo U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50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10" dirty="0">
                          <a:latin typeface="Meiryo UI"/>
                          <a:cs typeface="Meiryo UI"/>
                        </a:rPr>
                        <a:t>17000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360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47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1.1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50" dirty="0">
                          <a:latin typeface="Meiryo UI"/>
                          <a:cs typeface="Meiryo UI"/>
                        </a:rPr>
                        <a:t>6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300" spc="-25" dirty="0">
                          <a:latin typeface="Meiryo UI"/>
                          <a:cs typeface="Meiryo UI"/>
                        </a:rPr>
                        <a:t>106</a:t>
                      </a:r>
                      <a:endParaRPr sz="1300">
                        <a:latin typeface="Meiryo UI"/>
                        <a:cs typeface="Meiryo U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3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D3D3D3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3D3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4604" y="2418663"/>
            <a:ext cx="4483387" cy="416460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966447" y="6552619"/>
            <a:ext cx="184150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200" b="0" i="0" kern="1200">
                <a:solidFill>
                  <a:srgbClr val="001F5F"/>
                </a:solidFill>
                <a:latin typeface="Meiryo UI"/>
                <a:ea typeface="+mn-ea"/>
                <a:cs typeface="Meiryo UI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lang="en-US" altLang="ja-JP" spc="-50" smtClean="0"/>
              <a:pPr marL="38100" marR="0" lvl="0" indent="0" defTabSz="914400" eaLnBrk="1" fontAlgn="auto" latinLnBrk="0" hangingPunct="1">
                <a:lnSpc>
                  <a:spcPct val="100000"/>
                </a:lnSpc>
                <a:spcBef>
                  <a:spcPts val="1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-50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Meiryo U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73D22E5-7719-73CA-3B56-DF38AFBDD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1" spc="-50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</a:t>
            </a:r>
            <a:r>
              <a:rPr lang="ja-JP" altLang="en-US" sz="4000" b="1" spc="-5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農場</a:t>
            </a:r>
            <a:endParaRPr sz="4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0176" y="4744211"/>
            <a:ext cx="1511807" cy="20162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8" y="1098804"/>
            <a:ext cx="3389375" cy="25968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3859" y="4735067"/>
            <a:ext cx="1530350" cy="2034539"/>
            <a:chOff x="403859" y="4735067"/>
            <a:chExt cx="1530350" cy="20345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3" y="4744212"/>
              <a:ext cx="1511807" cy="20162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8431" y="4739639"/>
              <a:ext cx="1521460" cy="2025650"/>
            </a:xfrm>
            <a:custGeom>
              <a:avLst/>
              <a:gdLst/>
              <a:ahLst/>
              <a:cxnLst/>
              <a:rect l="l" t="t" r="r" b="b"/>
              <a:pathLst>
                <a:path w="1521460" h="2025650">
                  <a:moveTo>
                    <a:pt x="0" y="0"/>
                  </a:moveTo>
                  <a:lnTo>
                    <a:pt x="1520952" y="0"/>
                  </a:lnTo>
                  <a:lnTo>
                    <a:pt x="1520952" y="2025395"/>
                  </a:lnTo>
                  <a:lnTo>
                    <a:pt x="0" y="202539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586937" y="3479553"/>
            <a:ext cx="142240" cy="565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cs typeface="Meiryo UI"/>
              </a:rPr>
              <a:t>1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 UI"/>
              <a:cs typeface="Meiryo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cs typeface="Meiryo UI"/>
              </a:rPr>
              <a:t>0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 UI"/>
              <a:cs typeface="Meiryo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3810" y="6445981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cs typeface="Meiryo UI"/>
              </a:rPr>
              <a:t>ダイズ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 UI"/>
              <a:cs typeface="Meiryo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33259" y="3537204"/>
            <a:ext cx="2020823" cy="15163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9244" y="3557016"/>
            <a:ext cx="2022347" cy="15163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5376" y="3537203"/>
            <a:ext cx="2020823" cy="15163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85801" y="986279"/>
            <a:ext cx="11219180" cy="355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5660" marR="508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園芸学部は現在、国の宇宙プロジェクト「月面等における長期滞在を支える</a:t>
            </a:r>
            <a:r>
              <a:rPr kumimoji="0" sz="2000" b="1" i="0" u="none" strike="noStrike" kern="0" cap="none" spc="5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 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高度資源循環型食料供給システムの開発」戦略プロジェクト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農林水産省</a:t>
            </a:r>
            <a:r>
              <a:rPr kumimoji="0" sz="2000" b="1" i="0" u="none" strike="noStrike" kern="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に参加して、候補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8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作物の月面農場用の生産システムを開発中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0" marR="2576195" lvl="0" indent="0" algn="r" defTabSz="91440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主な研究内容（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他機関と共同で行う内容を含む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0" marR="2543175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・生育環境制御（光合成、形態形成の最適化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4100829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・品種改良（ゲノム編集技術ほか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4100829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・機械化、自動化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（ICT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、ロボットほか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4100829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・資源再生、リサイクル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（微生物活用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園芸学部の植物工場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1619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</a:t>
            </a:r>
            <a:r>
              <a:rPr kumimoji="0" sz="24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松戸キャンパス</a:t>
            </a:r>
            <a:r>
              <a:rPr kumimoji="0" sz="24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3976" y="5254752"/>
            <a:ext cx="1563623" cy="11719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53940" y="5251703"/>
            <a:ext cx="1551431" cy="116433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29579" y="6445911"/>
            <a:ext cx="375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cs typeface="Meiryo UI"/>
              </a:rPr>
              <a:t>イネ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 UI"/>
              <a:cs typeface="Meiryo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34908" y="6445911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cs typeface="Meiryo UI"/>
              </a:rPr>
              <a:t>トマト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eiryo UI"/>
              <a:cs typeface="Meiryo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51192" y="5251703"/>
            <a:ext cx="1584958" cy="1190243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994D19EE-B8D3-78A7-D846-C846F584FB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1" spc="-50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</a:t>
            </a:r>
            <a:r>
              <a:rPr lang="ja-JP" altLang="en-US" sz="4000" b="1" spc="-5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農場の実現に向けて＠千葉大学</a:t>
            </a:r>
            <a:endParaRPr sz="4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F6B3F-0D63-00A2-C914-9FAD3542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DE67D85-00AB-DBD6-E61E-8A4A0F314464}"/>
              </a:ext>
            </a:extLst>
          </p:cNvPr>
          <p:cNvSpPr txBox="1"/>
          <p:nvPr/>
        </p:nvSpPr>
        <p:spPr>
          <a:xfrm>
            <a:off x="1110343" y="2767280"/>
            <a:ext cx="9971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月面通信・測位</a:t>
            </a:r>
          </a:p>
        </p:txBody>
      </p:sp>
    </p:spTree>
    <p:extLst>
      <p:ext uri="{BB962C8B-B14F-4D97-AF65-F5344CB8AC3E}">
        <p14:creationId xmlns:p14="http://schemas.microsoft.com/office/powerpoint/2010/main" val="72697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7" y="882393"/>
              <a:ext cx="12048744" cy="591159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" y="247926"/>
            <a:ext cx="121919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游ゴシック Light"/>
              </a:rPr>
              <a:t>月面活動に向けた測位・通信技術開発</a:t>
            </a:r>
            <a:endParaRPr sz="3600" dirty="0">
              <a:latin typeface="BIZ UDP明朝 Medium" panose="02020500000000000000" pitchFamily="18" charset="-128"/>
              <a:ea typeface="BIZ UDP明朝 Medium" panose="02020500000000000000" pitchFamily="18" charset="-128"/>
              <a:cs typeface="游ゴシック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6226" y="1251330"/>
            <a:ext cx="67792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40" normalizeH="0" baseline="0" noProof="0" dirty="0">
                <a:ln>
                  <a:noFill/>
                </a:ln>
                <a:solidFill>
                  <a:srgbClr val="BCD6ED"/>
                </a:solidFill>
                <a:effectLst/>
                <a:uLnTx/>
                <a:uFillTx/>
                <a:latin typeface="游ゴシック"/>
                <a:cs typeface="游ゴシック"/>
              </a:rPr>
              <a:t>月探査測位・通信アーキテクチャ検討状況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368" y="3683634"/>
            <a:ext cx="45720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085" algn="l"/>
              </a:tabLst>
              <a:defRPr/>
            </a:pP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宇宙開発利用加速化戦略プログラム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  <a:p>
            <a:pPr marL="21526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（スターダストプログラム）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にて検討中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085" algn="l"/>
              </a:tabLst>
              <a:defRPr/>
            </a:pP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月近傍測位技術実証（小型衛星）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を月探査促進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  <a:p>
            <a:pPr marL="29908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ミッション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（LEAD）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の搭載候補として検討中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  <a:p>
            <a:pPr marL="299085" marR="38100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085" algn="l"/>
              </a:tabLst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ESA/Moonlight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構想、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NASA/LunarNET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/>
                <a:cs typeface="游ゴシック"/>
              </a:rPr>
              <a:t>構想と技術と運用の共通規格を構築すべく協議中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游ゴシック"/>
              <a:cs typeface="游ゴシック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1514"/>
            <a:ext cx="12192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3200" spc="-15" dirty="0" err="1">
                <a:solidFill>
                  <a:schemeClr val="tx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月の周波数利用に当たっての国際周波数調整等</a:t>
            </a:r>
            <a:endParaRPr sz="3200" spc="-15" dirty="0">
              <a:solidFill>
                <a:schemeClr val="tx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325" y="742317"/>
            <a:ext cx="1181735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spcBef>
                <a:spcPts val="105"/>
              </a:spcBef>
              <a:buClr>
                <a:srgbClr val="00338D"/>
              </a:buClr>
              <a:buFont typeface="Wingdings"/>
              <a:buChar char=""/>
              <a:tabLst>
                <a:tab pos="299085" algn="l"/>
              </a:tabLst>
            </a:pPr>
            <a:r>
              <a:rPr sz="1400" spc="-2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月の周波数利用に当たっては、国際周波数調整、各国主管庁からの無線局免許が必要。</a:t>
            </a:r>
            <a:endParaRPr sz="1400" dirty="0"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299085" marR="5080" indent="-287020">
              <a:buClr>
                <a:srgbClr val="00338D"/>
              </a:buClr>
              <a:buFont typeface="Wingdings"/>
              <a:buChar char=""/>
              <a:tabLst>
                <a:tab pos="299085" algn="l"/>
              </a:tabLst>
            </a:pPr>
            <a:r>
              <a:rPr sz="1400" spc="-1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正式な国際周波数調整はITU-</a:t>
            </a:r>
            <a:r>
              <a:rPr sz="1400" spc="-1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Rにおいてなされるが、宇宙機関間での調整は</a:t>
            </a:r>
            <a:r>
              <a:rPr sz="1400" spc="-1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SFCG</a:t>
            </a:r>
            <a:r>
              <a:rPr sz="1400" spc="-1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において行われている</a:t>
            </a:r>
            <a:r>
              <a:rPr sz="1400" spc="-1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（SFCG</a:t>
            </a:r>
            <a:r>
              <a:rPr sz="1400" spc="-2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は、宇宙の周</a:t>
            </a:r>
            <a:r>
              <a:rPr sz="1400" spc="-1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波数利用に関する情報共有や議論を実施</a:t>
            </a:r>
            <a:r>
              <a:rPr sz="1400" spc="-1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r>
              <a:rPr sz="1400" spc="-5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。</a:t>
            </a:r>
            <a:endParaRPr sz="1400" dirty="0"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  <a:p>
            <a:pPr marL="299085" indent="-286385">
              <a:buClr>
                <a:srgbClr val="00338D"/>
              </a:buClr>
              <a:buFont typeface="Wingdings"/>
              <a:buChar char=""/>
              <a:tabLst>
                <a:tab pos="299085" algn="l"/>
              </a:tabLst>
            </a:pPr>
            <a:r>
              <a:rPr sz="1400" spc="-1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一方、NASAはSFCG</a:t>
            </a:r>
            <a:r>
              <a:rPr sz="1400" spc="-20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非加盟組織(民間事業者等)を含む事前調整支援や情報提供を行っている。</a:t>
            </a:r>
            <a:endParaRPr sz="1400" dirty="0"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5547" y="5336723"/>
            <a:ext cx="9505950" cy="1494155"/>
            <a:chOff x="192547" y="5336722"/>
            <a:chExt cx="9505950" cy="1494155"/>
          </a:xfrm>
        </p:grpSpPr>
        <p:sp>
          <p:nvSpPr>
            <p:cNvPr id="9" name="object 9"/>
            <p:cNvSpPr/>
            <p:nvPr/>
          </p:nvSpPr>
          <p:spPr>
            <a:xfrm>
              <a:off x="192547" y="5401445"/>
              <a:ext cx="3995420" cy="1429385"/>
            </a:xfrm>
            <a:custGeom>
              <a:avLst/>
              <a:gdLst/>
              <a:ahLst/>
              <a:cxnLst/>
              <a:rect l="l" t="t" r="r" b="b"/>
              <a:pathLst>
                <a:path w="3995420" h="1429384">
                  <a:moveTo>
                    <a:pt x="3757104" y="0"/>
                  </a:moveTo>
                  <a:lnTo>
                    <a:pt x="238188" y="0"/>
                  </a:lnTo>
                  <a:lnTo>
                    <a:pt x="190185" y="4839"/>
                  </a:lnTo>
                  <a:lnTo>
                    <a:pt x="145475" y="18718"/>
                  </a:lnTo>
                  <a:lnTo>
                    <a:pt x="105015" y="40679"/>
                  </a:lnTo>
                  <a:lnTo>
                    <a:pt x="69764" y="69764"/>
                  </a:lnTo>
                  <a:lnTo>
                    <a:pt x="40679" y="105015"/>
                  </a:lnTo>
                  <a:lnTo>
                    <a:pt x="18718" y="145475"/>
                  </a:lnTo>
                  <a:lnTo>
                    <a:pt x="4839" y="190185"/>
                  </a:lnTo>
                  <a:lnTo>
                    <a:pt x="0" y="238188"/>
                  </a:lnTo>
                  <a:lnTo>
                    <a:pt x="0" y="1190929"/>
                  </a:lnTo>
                  <a:lnTo>
                    <a:pt x="4839" y="1238932"/>
                  </a:lnTo>
                  <a:lnTo>
                    <a:pt x="18718" y="1283642"/>
                  </a:lnTo>
                  <a:lnTo>
                    <a:pt x="40679" y="1324102"/>
                  </a:lnTo>
                  <a:lnTo>
                    <a:pt x="69764" y="1359354"/>
                  </a:lnTo>
                  <a:lnTo>
                    <a:pt x="105015" y="1388439"/>
                  </a:lnTo>
                  <a:lnTo>
                    <a:pt x="145475" y="1410400"/>
                  </a:lnTo>
                  <a:lnTo>
                    <a:pt x="190185" y="1424279"/>
                  </a:lnTo>
                  <a:lnTo>
                    <a:pt x="238188" y="1429118"/>
                  </a:lnTo>
                  <a:lnTo>
                    <a:pt x="3757104" y="1429118"/>
                  </a:lnTo>
                  <a:lnTo>
                    <a:pt x="3805107" y="1424279"/>
                  </a:lnTo>
                  <a:lnTo>
                    <a:pt x="3849817" y="1410400"/>
                  </a:lnTo>
                  <a:lnTo>
                    <a:pt x="3890277" y="1388439"/>
                  </a:lnTo>
                  <a:lnTo>
                    <a:pt x="3925528" y="1359354"/>
                  </a:lnTo>
                  <a:lnTo>
                    <a:pt x="3954613" y="1324102"/>
                  </a:lnTo>
                  <a:lnTo>
                    <a:pt x="3976574" y="1283642"/>
                  </a:lnTo>
                  <a:lnTo>
                    <a:pt x="3990453" y="1238932"/>
                  </a:lnTo>
                  <a:lnTo>
                    <a:pt x="3995292" y="1190929"/>
                  </a:lnTo>
                  <a:lnTo>
                    <a:pt x="3995292" y="238188"/>
                  </a:lnTo>
                  <a:lnTo>
                    <a:pt x="3990453" y="190185"/>
                  </a:lnTo>
                  <a:lnTo>
                    <a:pt x="3976574" y="145475"/>
                  </a:lnTo>
                  <a:lnTo>
                    <a:pt x="3954613" y="105015"/>
                  </a:lnTo>
                  <a:lnTo>
                    <a:pt x="3925528" y="69764"/>
                  </a:lnTo>
                  <a:lnTo>
                    <a:pt x="3890277" y="40679"/>
                  </a:lnTo>
                  <a:lnTo>
                    <a:pt x="3849817" y="18718"/>
                  </a:lnTo>
                  <a:lnTo>
                    <a:pt x="3805107" y="4839"/>
                  </a:lnTo>
                  <a:lnTo>
                    <a:pt x="3757104" y="0"/>
                  </a:lnTo>
                  <a:close/>
                </a:path>
              </a:pathLst>
            </a:custGeom>
            <a:solidFill>
              <a:srgbClr val="FFC5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3501" y="5336722"/>
              <a:ext cx="4085590" cy="1491615"/>
            </a:xfrm>
            <a:custGeom>
              <a:avLst/>
              <a:gdLst/>
              <a:ahLst/>
              <a:cxnLst/>
              <a:rect l="l" t="t" r="r" b="b"/>
              <a:pathLst>
                <a:path w="4085590" h="1491615">
                  <a:moveTo>
                    <a:pt x="3836479" y="0"/>
                  </a:moveTo>
                  <a:lnTo>
                    <a:pt x="248526" y="0"/>
                  </a:lnTo>
                  <a:lnTo>
                    <a:pt x="203852" y="4004"/>
                  </a:lnTo>
                  <a:lnTo>
                    <a:pt x="161805" y="15549"/>
                  </a:lnTo>
                  <a:lnTo>
                    <a:pt x="123088" y="33932"/>
                  </a:lnTo>
                  <a:lnTo>
                    <a:pt x="88402" y="58453"/>
                  </a:lnTo>
                  <a:lnTo>
                    <a:pt x="58448" y="88407"/>
                  </a:lnTo>
                  <a:lnTo>
                    <a:pt x="33930" y="123094"/>
                  </a:lnTo>
                  <a:lnTo>
                    <a:pt x="15547" y="161810"/>
                  </a:lnTo>
                  <a:lnTo>
                    <a:pt x="4003" y="203855"/>
                  </a:lnTo>
                  <a:lnTo>
                    <a:pt x="0" y="248526"/>
                  </a:lnTo>
                  <a:lnTo>
                    <a:pt x="0" y="1242593"/>
                  </a:lnTo>
                  <a:lnTo>
                    <a:pt x="4003" y="1287267"/>
                  </a:lnTo>
                  <a:lnTo>
                    <a:pt x="15547" y="1329314"/>
                  </a:lnTo>
                  <a:lnTo>
                    <a:pt x="33930" y="1368031"/>
                  </a:lnTo>
                  <a:lnTo>
                    <a:pt x="58448" y="1402717"/>
                  </a:lnTo>
                  <a:lnTo>
                    <a:pt x="88402" y="1432670"/>
                  </a:lnTo>
                  <a:lnTo>
                    <a:pt x="123088" y="1457189"/>
                  </a:lnTo>
                  <a:lnTo>
                    <a:pt x="161805" y="1475571"/>
                  </a:lnTo>
                  <a:lnTo>
                    <a:pt x="203852" y="1487115"/>
                  </a:lnTo>
                  <a:lnTo>
                    <a:pt x="248526" y="1491119"/>
                  </a:lnTo>
                  <a:lnTo>
                    <a:pt x="3836479" y="1491119"/>
                  </a:lnTo>
                  <a:lnTo>
                    <a:pt x="3881149" y="1487115"/>
                  </a:lnTo>
                  <a:lnTo>
                    <a:pt x="3923193" y="1475571"/>
                  </a:lnTo>
                  <a:lnTo>
                    <a:pt x="3961908" y="1457189"/>
                  </a:lnTo>
                  <a:lnTo>
                    <a:pt x="3996593" y="1432670"/>
                  </a:lnTo>
                  <a:lnTo>
                    <a:pt x="4026545" y="1402717"/>
                  </a:lnTo>
                  <a:lnTo>
                    <a:pt x="4051063" y="1368031"/>
                  </a:lnTo>
                  <a:lnTo>
                    <a:pt x="4069445" y="1329314"/>
                  </a:lnTo>
                  <a:lnTo>
                    <a:pt x="4080989" y="1287267"/>
                  </a:lnTo>
                  <a:lnTo>
                    <a:pt x="4084993" y="1242593"/>
                  </a:lnTo>
                  <a:lnTo>
                    <a:pt x="4084993" y="248526"/>
                  </a:lnTo>
                  <a:lnTo>
                    <a:pt x="4080989" y="203855"/>
                  </a:lnTo>
                  <a:lnTo>
                    <a:pt x="4069445" y="161810"/>
                  </a:lnTo>
                  <a:lnTo>
                    <a:pt x="4051063" y="123094"/>
                  </a:lnTo>
                  <a:lnTo>
                    <a:pt x="4026545" y="88407"/>
                  </a:lnTo>
                  <a:lnTo>
                    <a:pt x="3996593" y="58453"/>
                  </a:lnTo>
                  <a:lnTo>
                    <a:pt x="3961908" y="33932"/>
                  </a:lnTo>
                  <a:lnTo>
                    <a:pt x="3923193" y="15549"/>
                  </a:lnTo>
                  <a:lnTo>
                    <a:pt x="3881149" y="4004"/>
                  </a:lnTo>
                  <a:lnTo>
                    <a:pt x="3836479" y="0"/>
                  </a:lnTo>
                  <a:close/>
                </a:path>
              </a:pathLst>
            </a:custGeom>
            <a:solidFill>
              <a:srgbClr val="FFDF8A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060487" y="1755134"/>
            <a:ext cx="6995795" cy="958215"/>
            <a:chOff x="1917486" y="1755133"/>
            <a:chExt cx="6995795" cy="958215"/>
          </a:xfrm>
        </p:grpSpPr>
        <p:sp>
          <p:nvSpPr>
            <p:cNvPr id="12" name="object 12"/>
            <p:cNvSpPr/>
            <p:nvPr/>
          </p:nvSpPr>
          <p:spPr>
            <a:xfrm>
              <a:off x="1917486" y="1755133"/>
              <a:ext cx="6995795" cy="958215"/>
            </a:xfrm>
            <a:custGeom>
              <a:avLst/>
              <a:gdLst/>
              <a:ahLst/>
              <a:cxnLst/>
              <a:rect l="l" t="t" r="r" b="b"/>
              <a:pathLst>
                <a:path w="6995795" h="958214">
                  <a:moveTo>
                    <a:pt x="6835940" y="0"/>
                  </a:moveTo>
                  <a:lnTo>
                    <a:pt x="159651" y="0"/>
                  </a:lnTo>
                  <a:lnTo>
                    <a:pt x="109188" y="8140"/>
                  </a:lnTo>
                  <a:lnTo>
                    <a:pt x="65362" y="30807"/>
                  </a:lnTo>
                  <a:lnTo>
                    <a:pt x="30802" y="65370"/>
                  </a:lnTo>
                  <a:lnTo>
                    <a:pt x="8138" y="109199"/>
                  </a:lnTo>
                  <a:lnTo>
                    <a:pt x="0" y="159664"/>
                  </a:lnTo>
                  <a:lnTo>
                    <a:pt x="0" y="798271"/>
                  </a:lnTo>
                  <a:lnTo>
                    <a:pt x="8138" y="848734"/>
                  </a:lnTo>
                  <a:lnTo>
                    <a:pt x="30802" y="892560"/>
                  </a:lnTo>
                  <a:lnTo>
                    <a:pt x="65362" y="927120"/>
                  </a:lnTo>
                  <a:lnTo>
                    <a:pt x="109188" y="949784"/>
                  </a:lnTo>
                  <a:lnTo>
                    <a:pt x="159651" y="957922"/>
                  </a:lnTo>
                  <a:lnTo>
                    <a:pt x="6835940" y="957922"/>
                  </a:lnTo>
                  <a:lnTo>
                    <a:pt x="6886404" y="949784"/>
                  </a:lnTo>
                  <a:lnTo>
                    <a:pt x="6930234" y="927120"/>
                  </a:lnTo>
                  <a:lnTo>
                    <a:pt x="6964797" y="892560"/>
                  </a:lnTo>
                  <a:lnTo>
                    <a:pt x="6987464" y="848734"/>
                  </a:lnTo>
                  <a:lnTo>
                    <a:pt x="6995604" y="798271"/>
                  </a:lnTo>
                  <a:lnTo>
                    <a:pt x="6995604" y="159664"/>
                  </a:lnTo>
                  <a:lnTo>
                    <a:pt x="6987464" y="109199"/>
                  </a:lnTo>
                  <a:lnTo>
                    <a:pt x="6964797" y="65370"/>
                  </a:lnTo>
                  <a:lnTo>
                    <a:pt x="6930234" y="30807"/>
                  </a:lnTo>
                  <a:lnTo>
                    <a:pt x="6886404" y="8140"/>
                  </a:lnTo>
                  <a:lnTo>
                    <a:pt x="6835940" y="0"/>
                  </a:lnTo>
                  <a:close/>
                </a:path>
              </a:pathLst>
            </a:custGeom>
            <a:solidFill>
              <a:srgbClr val="FFDF8A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8481" y="1966921"/>
              <a:ext cx="1123950" cy="291465"/>
            </a:xfrm>
            <a:custGeom>
              <a:avLst/>
              <a:gdLst/>
              <a:ahLst/>
              <a:cxnLst/>
              <a:rect l="l" t="t" r="r" b="b"/>
              <a:pathLst>
                <a:path w="1123950" h="291464">
                  <a:moveTo>
                    <a:pt x="1075182" y="0"/>
                  </a:moveTo>
                  <a:lnTo>
                    <a:pt x="48475" y="0"/>
                  </a:lnTo>
                  <a:lnTo>
                    <a:pt x="29607" y="3809"/>
                  </a:lnTo>
                  <a:lnTo>
                    <a:pt x="14198" y="14198"/>
                  </a:lnTo>
                  <a:lnTo>
                    <a:pt x="3809" y="29607"/>
                  </a:lnTo>
                  <a:lnTo>
                    <a:pt x="0" y="48475"/>
                  </a:lnTo>
                  <a:lnTo>
                    <a:pt x="0" y="242379"/>
                  </a:lnTo>
                  <a:lnTo>
                    <a:pt x="3809" y="261248"/>
                  </a:lnTo>
                  <a:lnTo>
                    <a:pt x="14198" y="276656"/>
                  </a:lnTo>
                  <a:lnTo>
                    <a:pt x="29607" y="287045"/>
                  </a:lnTo>
                  <a:lnTo>
                    <a:pt x="48475" y="290855"/>
                  </a:lnTo>
                  <a:lnTo>
                    <a:pt x="1075182" y="290855"/>
                  </a:lnTo>
                  <a:lnTo>
                    <a:pt x="1094050" y="287045"/>
                  </a:lnTo>
                  <a:lnTo>
                    <a:pt x="1109459" y="276656"/>
                  </a:lnTo>
                  <a:lnTo>
                    <a:pt x="1119848" y="261248"/>
                  </a:lnTo>
                  <a:lnTo>
                    <a:pt x="1123657" y="242379"/>
                  </a:lnTo>
                  <a:lnTo>
                    <a:pt x="1123657" y="48475"/>
                  </a:lnTo>
                  <a:lnTo>
                    <a:pt x="1119848" y="29607"/>
                  </a:lnTo>
                  <a:lnTo>
                    <a:pt x="1109459" y="14198"/>
                  </a:lnTo>
                  <a:lnTo>
                    <a:pt x="1094050" y="3809"/>
                  </a:lnTo>
                  <a:lnTo>
                    <a:pt x="1075182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8481" y="1966921"/>
              <a:ext cx="1123950" cy="291465"/>
            </a:xfrm>
            <a:custGeom>
              <a:avLst/>
              <a:gdLst/>
              <a:ahLst/>
              <a:cxnLst/>
              <a:rect l="l" t="t" r="r" b="b"/>
              <a:pathLst>
                <a:path w="1123950" h="291464">
                  <a:moveTo>
                    <a:pt x="0" y="48475"/>
                  </a:moveTo>
                  <a:lnTo>
                    <a:pt x="3809" y="29607"/>
                  </a:lnTo>
                  <a:lnTo>
                    <a:pt x="14198" y="14198"/>
                  </a:lnTo>
                  <a:lnTo>
                    <a:pt x="29607" y="3809"/>
                  </a:lnTo>
                  <a:lnTo>
                    <a:pt x="48475" y="0"/>
                  </a:lnTo>
                  <a:lnTo>
                    <a:pt x="1075182" y="0"/>
                  </a:lnTo>
                  <a:lnTo>
                    <a:pt x="1094050" y="3809"/>
                  </a:lnTo>
                  <a:lnTo>
                    <a:pt x="1109459" y="14198"/>
                  </a:lnTo>
                  <a:lnTo>
                    <a:pt x="1119848" y="29607"/>
                  </a:lnTo>
                  <a:lnTo>
                    <a:pt x="1123657" y="48475"/>
                  </a:lnTo>
                  <a:lnTo>
                    <a:pt x="1123657" y="242379"/>
                  </a:lnTo>
                  <a:lnTo>
                    <a:pt x="1119848" y="261248"/>
                  </a:lnTo>
                  <a:lnTo>
                    <a:pt x="1109459" y="276656"/>
                  </a:lnTo>
                  <a:lnTo>
                    <a:pt x="1094050" y="287045"/>
                  </a:lnTo>
                  <a:lnTo>
                    <a:pt x="1075182" y="290855"/>
                  </a:lnTo>
                  <a:lnTo>
                    <a:pt x="48475" y="290855"/>
                  </a:lnTo>
                  <a:lnTo>
                    <a:pt x="29607" y="287045"/>
                  </a:lnTo>
                  <a:lnTo>
                    <a:pt x="14198" y="276656"/>
                  </a:lnTo>
                  <a:lnTo>
                    <a:pt x="3809" y="261248"/>
                  </a:lnTo>
                  <a:lnTo>
                    <a:pt x="0" y="242379"/>
                  </a:lnTo>
                  <a:lnTo>
                    <a:pt x="0" y="48475"/>
                  </a:lnTo>
                  <a:close/>
                </a:path>
              </a:pathLst>
            </a:custGeom>
            <a:ln w="12699">
              <a:solidFill>
                <a:srgbClr val="DC00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49736" y="1992969"/>
            <a:ext cx="11074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875">
              <a:spcBef>
                <a:spcPts val="105"/>
              </a:spcBef>
            </a:pPr>
            <a:r>
              <a:rPr sz="1400" b="1" dirty="0">
                <a:latin typeface="Meiryo UI"/>
                <a:cs typeface="Meiryo UI"/>
              </a:rPr>
              <a:t>ITU-</a:t>
            </a:r>
            <a:r>
              <a:rPr sz="1400" b="1" spc="-50" dirty="0">
                <a:latin typeface="Meiryo UI"/>
                <a:cs typeface="Meiryo UI"/>
              </a:rPr>
              <a:t>R</a:t>
            </a:r>
            <a:endParaRPr sz="1400">
              <a:latin typeface="Meiryo UI"/>
              <a:cs typeface="Meiryo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5484" y="5087124"/>
            <a:ext cx="2734945" cy="403316"/>
          </a:xfrm>
          <a:prstGeom prst="rect">
            <a:avLst/>
          </a:prstGeom>
          <a:solidFill>
            <a:srgbClr val="DC003B"/>
          </a:solidFill>
          <a:ln w="3175">
            <a:solidFill>
              <a:srgbClr val="DC003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245"/>
              </a:spcBef>
            </a:pPr>
            <a:r>
              <a:rPr sz="1400" b="1" spc="-20" dirty="0">
                <a:solidFill>
                  <a:srgbClr val="FFFFFF"/>
                </a:solidFill>
                <a:latin typeface="Meiryo UI"/>
                <a:cs typeface="Meiryo UI"/>
              </a:rPr>
              <a:t>SFCG</a:t>
            </a:r>
            <a:endParaRPr sz="1400">
              <a:latin typeface="Meiryo UI"/>
              <a:cs typeface="Meiryo UI"/>
            </a:endParaRPr>
          </a:p>
          <a:p>
            <a:pPr marL="635" algn="ctr">
              <a:lnSpc>
                <a:spcPts val="1195"/>
              </a:lnSpc>
            </a:pPr>
            <a:r>
              <a:rPr sz="1000" dirty="0">
                <a:solidFill>
                  <a:srgbClr val="FFFFFF"/>
                </a:solidFill>
                <a:latin typeface="Meiryo UI"/>
                <a:cs typeface="Meiryo UI"/>
              </a:rPr>
              <a:t>（Space</a:t>
            </a:r>
            <a:r>
              <a:rPr sz="1000" spc="-6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FFFFF"/>
                </a:solidFill>
                <a:latin typeface="Meiryo UI"/>
                <a:cs typeface="Meiryo UI"/>
              </a:rPr>
              <a:t>Frequency</a:t>
            </a:r>
            <a:r>
              <a:rPr sz="1000" spc="-5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FFFFF"/>
                </a:solidFill>
                <a:latin typeface="Meiryo UI"/>
                <a:cs typeface="Meiryo UI"/>
              </a:rPr>
              <a:t>Coordination</a:t>
            </a:r>
            <a:r>
              <a:rPr sz="1000" spc="-4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eiryo UI"/>
                <a:cs typeface="Meiryo UI"/>
              </a:rPr>
              <a:t>Group）</a:t>
            </a:r>
            <a:endParaRPr sz="1000">
              <a:latin typeface="Meiryo UI"/>
              <a:cs typeface="Meiryo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913447" y="4343813"/>
            <a:ext cx="800100" cy="424180"/>
            <a:chOff x="8770447" y="4343813"/>
            <a:chExt cx="800100" cy="424180"/>
          </a:xfrm>
        </p:grpSpPr>
        <p:sp>
          <p:nvSpPr>
            <p:cNvPr id="18" name="object 18"/>
            <p:cNvSpPr/>
            <p:nvPr/>
          </p:nvSpPr>
          <p:spPr>
            <a:xfrm>
              <a:off x="8776797" y="4350163"/>
              <a:ext cx="787400" cy="411480"/>
            </a:xfrm>
            <a:custGeom>
              <a:avLst/>
              <a:gdLst/>
              <a:ahLst/>
              <a:cxnLst/>
              <a:rect l="l" t="t" r="r" b="b"/>
              <a:pathLst>
                <a:path w="787400" h="411479">
                  <a:moveTo>
                    <a:pt x="718731" y="0"/>
                  </a:moveTo>
                  <a:lnTo>
                    <a:pt x="68503" y="0"/>
                  </a:lnTo>
                  <a:lnTo>
                    <a:pt x="41839" y="5383"/>
                  </a:lnTo>
                  <a:lnTo>
                    <a:pt x="20064" y="20064"/>
                  </a:lnTo>
                  <a:lnTo>
                    <a:pt x="5383" y="41839"/>
                  </a:lnTo>
                  <a:lnTo>
                    <a:pt x="0" y="68503"/>
                  </a:lnTo>
                  <a:lnTo>
                    <a:pt x="0" y="342531"/>
                  </a:lnTo>
                  <a:lnTo>
                    <a:pt x="5383" y="369198"/>
                  </a:lnTo>
                  <a:lnTo>
                    <a:pt x="20064" y="390977"/>
                  </a:lnTo>
                  <a:lnTo>
                    <a:pt x="41839" y="405662"/>
                  </a:lnTo>
                  <a:lnTo>
                    <a:pt x="68503" y="411048"/>
                  </a:lnTo>
                  <a:lnTo>
                    <a:pt x="718731" y="411048"/>
                  </a:lnTo>
                  <a:lnTo>
                    <a:pt x="745395" y="405662"/>
                  </a:lnTo>
                  <a:lnTo>
                    <a:pt x="767170" y="390977"/>
                  </a:lnTo>
                  <a:lnTo>
                    <a:pt x="781851" y="369198"/>
                  </a:lnTo>
                  <a:lnTo>
                    <a:pt x="787234" y="342531"/>
                  </a:lnTo>
                  <a:lnTo>
                    <a:pt x="787234" y="68503"/>
                  </a:lnTo>
                  <a:lnTo>
                    <a:pt x="781851" y="41839"/>
                  </a:lnTo>
                  <a:lnTo>
                    <a:pt x="767170" y="20064"/>
                  </a:lnTo>
                  <a:lnTo>
                    <a:pt x="745395" y="5383"/>
                  </a:lnTo>
                  <a:lnTo>
                    <a:pt x="718731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6797" y="4350163"/>
              <a:ext cx="787400" cy="411480"/>
            </a:xfrm>
            <a:custGeom>
              <a:avLst/>
              <a:gdLst/>
              <a:ahLst/>
              <a:cxnLst/>
              <a:rect l="l" t="t" r="r" b="b"/>
              <a:pathLst>
                <a:path w="787400" h="411479">
                  <a:moveTo>
                    <a:pt x="0" y="68503"/>
                  </a:moveTo>
                  <a:lnTo>
                    <a:pt x="5383" y="41839"/>
                  </a:lnTo>
                  <a:lnTo>
                    <a:pt x="20064" y="20064"/>
                  </a:lnTo>
                  <a:lnTo>
                    <a:pt x="41839" y="5383"/>
                  </a:lnTo>
                  <a:lnTo>
                    <a:pt x="68503" y="0"/>
                  </a:lnTo>
                  <a:lnTo>
                    <a:pt x="718731" y="0"/>
                  </a:lnTo>
                  <a:lnTo>
                    <a:pt x="745395" y="5383"/>
                  </a:lnTo>
                  <a:lnTo>
                    <a:pt x="767170" y="20064"/>
                  </a:lnTo>
                  <a:lnTo>
                    <a:pt x="781851" y="41839"/>
                  </a:lnTo>
                  <a:lnTo>
                    <a:pt x="787234" y="68503"/>
                  </a:lnTo>
                  <a:lnTo>
                    <a:pt x="787234" y="342531"/>
                  </a:lnTo>
                  <a:lnTo>
                    <a:pt x="781851" y="369198"/>
                  </a:lnTo>
                  <a:lnTo>
                    <a:pt x="767170" y="390977"/>
                  </a:lnTo>
                  <a:lnTo>
                    <a:pt x="745395" y="405662"/>
                  </a:lnTo>
                  <a:lnTo>
                    <a:pt x="718731" y="411048"/>
                  </a:lnTo>
                  <a:lnTo>
                    <a:pt x="68503" y="411048"/>
                  </a:lnTo>
                  <a:lnTo>
                    <a:pt x="41839" y="405662"/>
                  </a:lnTo>
                  <a:lnTo>
                    <a:pt x="20064" y="390977"/>
                  </a:lnTo>
                  <a:lnTo>
                    <a:pt x="5383" y="369198"/>
                  </a:lnTo>
                  <a:lnTo>
                    <a:pt x="0" y="342531"/>
                  </a:lnTo>
                  <a:lnTo>
                    <a:pt x="0" y="68503"/>
                  </a:lnTo>
                  <a:close/>
                </a:path>
              </a:pathLst>
            </a:custGeom>
            <a:ln w="12700">
              <a:solidFill>
                <a:srgbClr val="319B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95406" y="4360101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spcBef>
                <a:spcPts val="100"/>
              </a:spcBef>
            </a:pPr>
            <a:r>
              <a:rPr sz="1200" spc="-25" dirty="0">
                <a:latin typeface="Meiryo UI"/>
                <a:cs typeface="Meiryo UI"/>
              </a:rPr>
              <a:t>各国</a:t>
            </a:r>
            <a:r>
              <a:rPr sz="1200" spc="-50" dirty="0">
                <a:latin typeface="Meiryo UI"/>
                <a:cs typeface="Meiryo UI"/>
              </a:rPr>
              <a:t> </a:t>
            </a:r>
            <a:r>
              <a:rPr sz="1200" spc="-15" dirty="0">
                <a:latin typeface="Meiryo UI"/>
                <a:cs typeface="Meiryo UI"/>
              </a:rPr>
              <a:t>宇宙機関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42589" y="3252087"/>
            <a:ext cx="8915400" cy="1104900"/>
            <a:chOff x="299589" y="3252087"/>
            <a:chExt cx="8915400" cy="1104900"/>
          </a:xfrm>
        </p:grpSpPr>
        <p:sp>
          <p:nvSpPr>
            <p:cNvPr id="22" name="object 22"/>
            <p:cNvSpPr/>
            <p:nvPr/>
          </p:nvSpPr>
          <p:spPr>
            <a:xfrm>
              <a:off x="9176765" y="393490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210794"/>
                  </a:lnTo>
                  <a:lnTo>
                    <a:pt x="0" y="35810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38668" y="42803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5939" y="3258437"/>
              <a:ext cx="1298575" cy="677545"/>
            </a:xfrm>
            <a:custGeom>
              <a:avLst/>
              <a:gdLst/>
              <a:ahLst/>
              <a:cxnLst/>
              <a:rect l="l" t="t" r="r" b="b"/>
              <a:pathLst>
                <a:path w="1298575" h="677545">
                  <a:moveTo>
                    <a:pt x="1185697" y="0"/>
                  </a:moveTo>
                  <a:lnTo>
                    <a:pt x="112839" y="0"/>
                  </a:lnTo>
                  <a:lnTo>
                    <a:pt x="68917" y="8867"/>
                  </a:lnTo>
                  <a:lnTo>
                    <a:pt x="33050" y="33050"/>
                  </a:lnTo>
                  <a:lnTo>
                    <a:pt x="8867" y="68917"/>
                  </a:lnTo>
                  <a:lnTo>
                    <a:pt x="0" y="112839"/>
                  </a:lnTo>
                  <a:lnTo>
                    <a:pt x="0" y="564197"/>
                  </a:lnTo>
                  <a:lnTo>
                    <a:pt x="8867" y="608119"/>
                  </a:lnTo>
                  <a:lnTo>
                    <a:pt x="33050" y="643986"/>
                  </a:lnTo>
                  <a:lnTo>
                    <a:pt x="68917" y="668169"/>
                  </a:lnTo>
                  <a:lnTo>
                    <a:pt x="112839" y="677036"/>
                  </a:lnTo>
                  <a:lnTo>
                    <a:pt x="1185697" y="677036"/>
                  </a:lnTo>
                  <a:lnTo>
                    <a:pt x="1229619" y="668169"/>
                  </a:lnTo>
                  <a:lnTo>
                    <a:pt x="1265486" y="643986"/>
                  </a:lnTo>
                  <a:lnTo>
                    <a:pt x="1289669" y="608119"/>
                  </a:lnTo>
                  <a:lnTo>
                    <a:pt x="1298536" y="564197"/>
                  </a:lnTo>
                  <a:lnTo>
                    <a:pt x="1298536" y="112839"/>
                  </a:lnTo>
                  <a:lnTo>
                    <a:pt x="1289669" y="68917"/>
                  </a:lnTo>
                  <a:lnTo>
                    <a:pt x="1265486" y="33050"/>
                  </a:lnTo>
                  <a:lnTo>
                    <a:pt x="1229619" y="8867"/>
                  </a:lnTo>
                  <a:lnTo>
                    <a:pt x="1185697" y="0"/>
                  </a:lnTo>
                  <a:close/>
                </a:path>
              </a:pathLst>
            </a:custGeom>
            <a:solidFill>
              <a:srgbClr val="3B8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5939" y="3258437"/>
              <a:ext cx="1298575" cy="677545"/>
            </a:xfrm>
            <a:custGeom>
              <a:avLst/>
              <a:gdLst/>
              <a:ahLst/>
              <a:cxnLst/>
              <a:rect l="l" t="t" r="r" b="b"/>
              <a:pathLst>
                <a:path w="1298575" h="677545">
                  <a:moveTo>
                    <a:pt x="0" y="112839"/>
                  </a:moveTo>
                  <a:lnTo>
                    <a:pt x="8867" y="68917"/>
                  </a:lnTo>
                  <a:lnTo>
                    <a:pt x="33050" y="33050"/>
                  </a:lnTo>
                  <a:lnTo>
                    <a:pt x="68917" y="8867"/>
                  </a:lnTo>
                  <a:lnTo>
                    <a:pt x="112839" y="0"/>
                  </a:lnTo>
                  <a:lnTo>
                    <a:pt x="1185697" y="0"/>
                  </a:lnTo>
                  <a:lnTo>
                    <a:pt x="1229619" y="8867"/>
                  </a:lnTo>
                  <a:lnTo>
                    <a:pt x="1265486" y="33050"/>
                  </a:lnTo>
                  <a:lnTo>
                    <a:pt x="1289669" y="68917"/>
                  </a:lnTo>
                  <a:lnTo>
                    <a:pt x="1298536" y="112839"/>
                  </a:lnTo>
                  <a:lnTo>
                    <a:pt x="1298536" y="564197"/>
                  </a:lnTo>
                  <a:lnTo>
                    <a:pt x="1289669" y="608119"/>
                  </a:lnTo>
                  <a:lnTo>
                    <a:pt x="1265486" y="643986"/>
                  </a:lnTo>
                  <a:lnTo>
                    <a:pt x="1229619" y="668169"/>
                  </a:lnTo>
                  <a:lnTo>
                    <a:pt x="1185697" y="677036"/>
                  </a:lnTo>
                  <a:lnTo>
                    <a:pt x="112839" y="677036"/>
                  </a:lnTo>
                  <a:lnTo>
                    <a:pt x="68917" y="668169"/>
                  </a:lnTo>
                  <a:lnTo>
                    <a:pt x="33050" y="643986"/>
                  </a:lnTo>
                  <a:lnTo>
                    <a:pt x="8867" y="608119"/>
                  </a:lnTo>
                  <a:lnTo>
                    <a:pt x="0" y="564197"/>
                  </a:lnTo>
                  <a:lnTo>
                    <a:pt x="0" y="112839"/>
                  </a:lnTo>
                  <a:close/>
                </a:path>
              </a:pathLst>
            </a:custGeom>
            <a:ln w="12700">
              <a:solidFill>
                <a:srgbClr val="3B82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0998" y="2002587"/>
            <a:ext cx="2398401" cy="219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885">
              <a:lnSpc>
                <a:spcPct val="127499"/>
              </a:lnSpc>
              <a:spcBef>
                <a:spcPts val="100"/>
              </a:spcBef>
            </a:pPr>
            <a:r>
              <a:rPr sz="1200" b="1" u="sng" spc="8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唯一の正式な国際周波数調整</a:t>
            </a:r>
            <a:endParaRPr sz="1200" dirty="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3319" y="3287073"/>
            <a:ext cx="95059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Meiryo UI"/>
                <a:cs typeface="Meiryo UI"/>
              </a:rPr>
              <a:t>FCC</a:t>
            </a:r>
            <a:endParaRPr sz="1200">
              <a:latin typeface="Meiryo UI"/>
              <a:cs typeface="Meiryo UI"/>
            </a:endParaRPr>
          </a:p>
          <a:p>
            <a:pPr marL="12700" marR="5080" indent="-1905" algn="ctr"/>
            <a:r>
              <a:rPr sz="900" spc="-10" dirty="0">
                <a:solidFill>
                  <a:srgbClr val="FFFFFF"/>
                </a:solidFill>
                <a:latin typeface="Meiryo UI"/>
                <a:cs typeface="Meiryo UI"/>
              </a:rPr>
              <a:t>（Federal Communications Commission）</a:t>
            </a:r>
            <a:endParaRPr sz="900">
              <a:latin typeface="Meiryo UI"/>
              <a:cs typeface="Meiryo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91348" y="4394733"/>
            <a:ext cx="1009015" cy="332105"/>
            <a:chOff x="348347" y="4394732"/>
            <a:chExt cx="1009015" cy="332105"/>
          </a:xfrm>
        </p:grpSpPr>
        <p:sp>
          <p:nvSpPr>
            <p:cNvPr id="29" name="object 29"/>
            <p:cNvSpPr/>
            <p:nvPr/>
          </p:nvSpPr>
          <p:spPr>
            <a:xfrm>
              <a:off x="354697" y="4401082"/>
              <a:ext cx="996315" cy="319405"/>
            </a:xfrm>
            <a:custGeom>
              <a:avLst/>
              <a:gdLst/>
              <a:ahLst/>
              <a:cxnLst/>
              <a:rect l="l" t="t" r="r" b="b"/>
              <a:pathLst>
                <a:path w="996315" h="319404">
                  <a:moveTo>
                    <a:pt x="942594" y="0"/>
                  </a:moveTo>
                  <a:lnTo>
                    <a:pt x="53213" y="0"/>
                  </a:lnTo>
                  <a:lnTo>
                    <a:pt x="32500" y="4181"/>
                  </a:lnTo>
                  <a:lnTo>
                    <a:pt x="15586" y="15586"/>
                  </a:lnTo>
                  <a:lnTo>
                    <a:pt x="4181" y="32500"/>
                  </a:lnTo>
                  <a:lnTo>
                    <a:pt x="0" y="53212"/>
                  </a:lnTo>
                  <a:lnTo>
                    <a:pt x="0" y="266077"/>
                  </a:lnTo>
                  <a:lnTo>
                    <a:pt x="4181" y="286792"/>
                  </a:lnTo>
                  <a:lnTo>
                    <a:pt x="15586" y="303710"/>
                  </a:lnTo>
                  <a:lnTo>
                    <a:pt x="32500" y="315119"/>
                  </a:lnTo>
                  <a:lnTo>
                    <a:pt x="53213" y="319303"/>
                  </a:lnTo>
                  <a:lnTo>
                    <a:pt x="942594" y="319303"/>
                  </a:lnTo>
                  <a:lnTo>
                    <a:pt x="963306" y="315119"/>
                  </a:lnTo>
                  <a:lnTo>
                    <a:pt x="980220" y="303710"/>
                  </a:lnTo>
                  <a:lnTo>
                    <a:pt x="991625" y="286792"/>
                  </a:lnTo>
                  <a:lnTo>
                    <a:pt x="995807" y="266077"/>
                  </a:lnTo>
                  <a:lnTo>
                    <a:pt x="995807" y="53212"/>
                  </a:lnTo>
                  <a:lnTo>
                    <a:pt x="991625" y="32500"/>
                  </a:lnTo>
                  <a:lnTo>
                    <a:pt x="980220" y="15586"/>
                  </a:lnTo>
                  <a:lnTo>
                    <a:pt x="963306" y="4181"/>
                  </a:lnTo>
                  <a:lnTo>
                    <a:pt x="942594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4697" y="4401082"/>
              <a:ext cx="996315" cy="319405"/>
            </a:xfrm>
            <a:custGeom>
              <a:avLst/>
              <a:gdLst/>
              <a:ahLst/>
              <a:cxnLst/>
              <a:rect l="l" t="t" r="r" b="b"/>
              <a:pathLst>
                <a:path w="996315" h="319404">
                  <a:moveTo>
                    <a:pt x="0" y="53212"/>
                  </a:moveTo>
                  <a:lnTo>
                    <a:pt x="4181" y="32500"/>
                  </a:lnTo>
                  <a:lnTo>
                    <a:pt x="15586" y="15586"/>
                  </a:lnTo>
                  <a:lnTo>
                    <a:pt x="32500" y="4181"/>
                  </a:lnTo>
                  <a:lnTo>
                    <a:pt x="53213" y="0"/>
                  </a:lnTo>
                  <a:lnTo>
                    <a:pt x="942594" y="0"/>
                  </a:lnTo>
                  <a:lnTo>
                    <a:pt x="963306" y="4181"/>
                  </a:lnTo>
                  <a:lnTo>
                    <a:pt x="980220" y="15586"/>
                  </a:lnTo>
                  <a:lnTo>
                    <a:pt x="991625" y="32500"/>
                  </a:lnTo>
                  <a:lnTo>
                    <a:pt x="995807" y="53212"/>
                  </a:lnTo>
                  <a:lnTo>
                    <a:pt x="995807" y="266077"/>
                  </a:lnTo>
                  <a:lnTo>
                    <a:pt x="991625" y="286792"/>
                  </a:lnTo>
                  <a:lnTo>
                    <a:pt x="980220" y="303710"/>
                  </a:lnTo>
                  <a:lnTo>
                    <a:pt x="963306" y="315119"/>
                  </a:lnTo>
                  <a:lnTo>
                    <a:pt x="942594" y="319303"/>
                  </a:lnTo>
                  <a:lnTo>
                    <a:pt x="53213" y="319303"/>
                  </a:lnTo>
                  <a:lnTo>
                    <a:pt x="32500" y="315119"/>
                  </a:lnTo>
                  <a:lnTo>
                    <a:pt x="15586" y="303710"/>
                  </a:lnTo>
                  <a:lnTo>
                    <a:pt x="4181" y="286792"/>
                  </a:lnTo>
                  <a:lnTo>
                    <a:pt x="0" y="266077"/>
                  </a:lnTo>
                  <a:lnTo>
                    <a:pt x="0" y="53212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01522" y="4456587"/>
            <a:ext cx="78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Meiryo UI"/>
                <a:cs typeface="Meiryo UI"/>
              </a:rPr>
              <a:t>民間事業者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039817" y="4387062"/>
            <a:ext cx="732790" cy="332105"/>
            <a:chOff x="1896817" y="4387061"/>
            <a:chExt cx="732790" cy="332105"/>
          </a:xfrm>
        </p:grpSpPr>
        <p:sp>
          <p:nvSpPr>
            <p:cNvPr id="33" name="object 33"/>
            <p:cNvSpPr/>
            <p:nvPr/>
          </p:nvSpPr>
          <p:spPr>
            <a:xfrm>
              <a:off x="1903167" y="4393411"/>
              <a:ext cx="720090" cy="319405"/>
            </a:xfrm>
            <a:custGeom>
              <a:avLst/>
              <a:gdLst/>
              <a:ahLst/>
              <a:cxnLst/>
              <a:rect l="l" t="t" r="r" b="b"/>
              <a:pathLst>
                <a:path w="720089" h="319404">
                  <a:moveTo>
                    <a:pt x="666788" y="0"/>
                  </a:moveTo>
                  <a:lnTo>
                    <a:pt x="53213" y="0"/>
                  </a:lnTo>
                  <a:lnTo>
                    <a:pt x="32500" y="4181"/>
                  </a:lnTo>
                  <a:lnTo>
                    <a:pt x="15586" y="15586"/>
                  </a:lnTo>
                  <a:lnTo>
                    <a:pt x="4181" y="32500"/>
                  </a:lnTo>
                  <a:lnTo>
                    <a:pt x="0" y="53212"/>
                  </a:lnTo>
                  <a:lnTo>
                    <a:pt x="0" y="266077"/>
                  </a:lnTo>
                  <a:lnTo>
                    <a:pt x="4181" y="286790"/>
                  </a:lnTo>
                  <a:lnTo>
                    <a:pt x="15586" y="303704"/>
                  </a:lnTo>
                  <a:lnTo>
                    <a:pt x="32500" y="315108"/>
                  </a:lnTo>
                  <a:lnTo>
                    <a:pt x="53213" y="319290"/>
                  </a:lnTo>
                  <a:lnTo>
                    <a:pt x="666788" y="319290"/>
                  </a:lnTo>
                  <a:lnTo>
                    <a:pt x="687500" y="315108"/>
                  </a:lnTo>
                  <a:lnTo>
                    <a:pt x="704415" y="303704"/>
                  </a:lnTo>
                  <a:lnTo>
                    <a:pt x="715819" y="286790"/>
                  </a:lnTo>
                  <a:lnTo>
                    <a:pt x="720001" y="266077"/>
                  </a:lnTo>
                  <a:lnTo>
                    <a:pt x="720001" y="53212"/>
                  </a:lnTo>
                  <a:lnTo>
                    <a:pt x="715819" y="32500"/>
                  </a:lnTo>
                  <a:lnTo>
                    <a:pt x="704415" y="15586"/>
                  </a:lnTo>
                  <a:lnTo>
                    <a:pt x="687500" y="4181"/>
                  </a:lnTo>
                  <a:lnTo>
                    <a:pt x="666788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03167" y="4393411"/>
              <a:ext cx="720090" cy="319405"/>
            </a:xfrm>
            <a:custGeom>
              <a:avLst/>
              <a:gdLst/>
              <a:ahLst/>
              <a:cxnLst/>
              <a:rect l="l" t="t" r="r" b="b"/>
              <a:pathLst>
                <a:path w="720089" h="319404">
                  <a:moveTo>
                    <a:pt x="0" y="53212"/>
                  </a:moveTo>
                  <a:lnTo>
                    <a:pt x="4181" y="32500"/>
                  </a:lnTo>
                  <a:lnTo>
                    <a:pt x="15586" y="15586"/>
                  </a:lnTo>
                  <a:lnTo>
                    <a:pt x="32500" y="4181"/>
                  </a:lnTo>
                  <a:lnTo>
                    <a:pt x="53213" y="0"/>
                  </a:lnTo>
                  <a:lnTo>
                    <a:pt x="666788" y="0"/>
                  </a:lnTo>
                  <a:lnTo>
                    <a:pt x="687500" y="4181"/>
                  </a:lnTo>
                  <a:lnTo>
                    <a:pt x="704415" y="15586"/>
                  </a:lnTo>
                  <a:lnTo>
                    <a:pt x="715819" y="32500"/>
                  </a:lnTo>
                  <a:lnTo>
                    <a:pt x="720001" y="53212"/>
                  </a:lnTo>
                  <a:lnTo>
                    <a:pt x="720001" y="266077"/>
                  </a:lnTo>
                  <a:lnTo>
                    <a:pt x="715819" y="286790"/>
                  </a:lnTo>
                  <a:lnTo>
                    <a:pt x="704415" y="303704"/>
                  </a:lnTo>
                  <a:lnTo>
                    <a:pt x="687500" y="315108"/>
                  </a:lnTo>
                  <a:lnTo>
                    <a:pt x="666788" y="319290"/>
                  </a:lnTo>
                  <a:lnTo>
                    <a:pt x="53213" y="319290"/>
                  </a:lnTo>
                  <a:lnTo>
                    <a:pt x="32500" y="315108"/>
                  </a:lnTo>
                  <a:lnTo>
                    <a:pt x="15586" y="303704"/>
                  </a:lnTo>
                  <a:lnTo>
                    <a:pt x="4181" y="286790"/>
                  </a:lnTo>
                  <a:lnTo>
                    <a:pt x="0" y="266077"/>
                  </a:lnTo>
                  <a:lnTo>
                    <a:pt x="0" y="53212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185251" y="4448916"/>
            <a:ext cx="4406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0" dirty="0">
                <a:latin typeface="Meiryo UI"/>
                <a:cs typeface="Meiryo UI"/>
              </a:rPr>
              <a:t>NASA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2425" y="3136366"/>
            <a:ext cx="4179570" cy="1670050"/>
            <a:chOff x="189425" y="3136366"/>
            <a:chExt cx="4179570" cy="1670050"/>
          </a:xfrm>
        </p:grpSpPr>
        <p:sp>
          <p:nvSpPr>
            <p:cNvPr id="37" name="object 37"/>
            <p:cNvSpPr/>
            <p:nvPr/>
          </p:nvSpPr>
          <p:spPr>
            <a:xfrm>
              <a:off x="195775" y="3142716"/>
              <a:ext cx="4166870" cy="1657350"/>
            </a:xfrm>
            <a:custGeom>
              <a:avLst/>
              <a:gdLst/>
              <a:ahLst/>
              <a:cxnLst/>
              <a:rect l="l" t="t" r="r" b="b"/>
              <a:pathLst>
                <a:path w="4166870" h="1657350">
                  <a:moveTo>
                    <a:pt x="0" y="276186"/>
                  </a:moveTo>
                  <a:lnTo>
                    <a:pt x="4449" y="226543"/>
                  </a:lnTo>
                  <a:lnTo>
                    <a:pt x="17278" y="179819"/>
                  </a:lnTo>
                  <a:lnTo>
                    <a:pt x="37706" y="136793"/>
                  </a:lnTo>
                  <a:lnTo>
                    <a:pt x="64953" y="98245"/>
                  </a:lnTo>
                  <a:lnTo>
                    <a:pt x="98240" y="64957"/>
                  </a:lnTo>
                  <a:lnTo>
                    <a:pt x="136787" y="37709"/>
                  </a:lnTo>
                  <a:lnTo>
                    <a:pt x="179813" y="17279"/>
                  </a:lnTo>
                  <a:lnTo>
                    <a:pt x="226540" y="4449"/>
                  </a:lnTo>
                  <a:lnTo>
                    <a:pt x="276186" y="0"/>
                  </a:lnTo>
                  <a:lnTo>
                    <a:pt x="3890137" y="0"/>
                  </a:lnTo>
                  <a:lnTo>
                    <a:pt x="3939783" y="4449"/>
                  </a:lnTo>
                  <a:lnTo>
                    <a:pt x="3986509" y="17279"/>
                  </a:lnTo>
                  <a:lnTo>
                    <a:pt x="4029536" y="37709"/>
                  </a:lnTo>
                  <a:lnTo>
                    <a:pt x="4068083" y="64957"/>
                  </a:lnTo>
                  <a:lnTo>
                    <a:pt x="4101370" y="98245"/>
                  </a:lnTo>
                  <a:lnTo>
                    <a:pt x="4128617" y="136793"/>
                  </a:lnTo>
                  <a:lnTo>
                    <a:pt x="4149045" y="179819"/>
                  </a:lnTo>
                  <a:lnTo>
                    <a:pt x="4161874" y="226543"/>
                  </a:lnTo>
                  <a:lnTo>
                    <a:pt x="4166323" y="276186"/>
                  </a:lnTo>
                  <a:lnTo>
                    <a:pt x="4166323" y="1380883"/>
                  </a:lnTo>
                  <a:lnTo>
                    <a:pt x="4161874" y="1430526"/>
                  </a:lnTo>
                  <a:lnTo>
                    <a:pt x="4149045" y="1477251"/>
                  </a:lnTo>
                  <a:lnTo>
                    <a:pt x="4128617" y="1520277"/>
                  </a:lnTo>
                  <a:lnTo>
                    <a:pt x="4101370" y="1558824"/>
                  </a:lnTo>
                  <a:lnTo>
                    <a:pt x="4068083" y="1592112"/>
                  </a:lnTo>
                  <a:lnTo>
                    <a:pt x="4029536" y="1619361"/>
                  </a:lnTo>
                  <a:lnTo>
                    <a:pt x="3986509" y="1639790"/>
                  </a:lnTo>
                  <a:lnTo>
                    <a:pt x="3939783" y="1652620"/>
                  </a:lnTo>
                  <a:lnTo>
                    <a:pt x="3890137" y="1657070"/>
                  </a:lnTo>
                  <a:lnTo>
                    <a:pt x="276186" y="1657070"/>
                  </a:lnTo>
                  <a:lnTo>
                    <a:pt x="226540" y="1652620"/>
                  </a:lnTo>
                  <a:lnTo>
                    <a:pt x="179813" y="1639790"/>
                  </a:lnTo>
                  <a:lnTo>
                    <a:pt x="136787" y="1619361"/>
                  </a:lnTo>
                  <a:lnTo>
                    <a:pt x="98240" y="1592112"/>
                  </a:lnTo>
                  <a:lnTo>
                    <a:pt x="64953" y="1558824"/>
                  </a:lnTo>
                  <a:lnTo>
                    <a:pt x="37706" y="1520277"/>
                  </a:lnTo>
                  <a:lnTo>
                    <a:pt x="17278" y="1477251"/>
                  </a:lnTo>
                  <a:lnTo>
                    <a:pt x="4449" y="1430526"/>
                  </a:lnTo>
                  <a:lnTo>
                    <a:pt x="0" y="1380883"/>
                  </a:lnTo>
                  <a:lnTo>
                    <a:pt x="0" y="276186"/>
                  </a:lnTo>
                  <a:close/>
                </a:path>
              </a:pathLst>
            </a:custGeom>
            <a:ln w="12699">
              <a:solidFill>
                <a:srgbClr val="003A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44258" y="3258438"/>
              <a:ext cx="2232025" cy="677545"/>
            </a:xfrm>
            <a:custGeom>
              <a:avLst/>
              <a:gdLst/>
              <a:ahLst/>
              <a:cxnLst/>
              <a:rect l="l" t="t" r="r" b="b"/>
              <a:pathLst>
                <a:path w="2232025" h="677545">
                  <a:moveTo>
                    <a:pt x="2118944" y="0"/>
                  </a:moveTo>
                  <a:lnTo>
                    <a:pt x="112839" y="0"/>
                  </a:lnTo>
                  <a:lnTo>
                    <a:pt x="68917" y="8867"/>
                  </a:lnTo>
                  <a:lnTo>
                    <a:pt x="33050" y="33050"/>
                  </a:lnTo>
                  <a:lnTo>
                    <a:pt x="8867" y="68917"/>
                  </a:lnTo>
                  <a:lnTo>
                    <a:pt x="0" y="112839"/>
                  </a:lnTo>
                  <a:lnTo>
                    <a:pt x="0" y="564184"/>
                  </a:lnTo>
                  <a:lnTo>
                    <a:pt x="8867" y="608106"/>
                  </a:lnTo>
                  <a:lnTo>
                    <a:pt x="33050" y="643974"/>
                  </a:lnTo>
                  <a:lnTo>
                    <a:pt x="68917" y="668156"/>
                  </a:lnTo>
                  <a:lnTo>
                    <a:pt x="112839" y="677024"/>
                  </a:lnTo>
                  <a:lnTo>
                    <a:pt x="2118944" y="677024"/>
                  </a:lnTo>
                  <a:lnTo>
                    <a:pt x="2162866" y="668156"/>
                  </a:lnTo>
                  <a:lnTo>
                    <a:pt x="2198733" y="643974"/>
                  </a:lnTo>
                  <a:lnTo>
                    <a:pt x="2222916" y="608106"/>
                  </a:lnTo>
                  <a:lnTo>
                    <a:pt x="2231783" y="564184"/>
                  </a:lnTo>
                  <a:lnTo>
                    <a:pt x="2231783" y="112839"/>
                  </a:lnTo>
                  <a:lnTo>
                    <a:pt x="2222916" y="68917"/>
                  </a:lnTo>
                  <a:lnTo>
                    <a:pt x="2198733" y="33050"/>
                  </a:lnTo>
                  <a:lnTo>
                    <a:pt x="2162866" y="8867"/>
                  </a:lnTo>
                  <a:lnTo>
                    <a:pt x="2118944" y="0"/>
                  </a:lnTo>
                  <a:close/>
                </a:path>
              </a:pathLst>
            </a:custGeom>
            <a:solidFill>
              <a:srgbClr val="3B8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4258" y="3258438"/>
              <a:ext cx="2232025" cy="677545"/>
            </a:xfrm>
            <a:custGeom>
              <a:avLst/>
              <a:gdLst/>
              <a:ahLst/>
              <a:cxnLst/>
              <a:rect l="l" t="t" r="r" b="b"/>
              <a:pathLst>
                <a:path w="2232025" h="677545">
                  <a:moveTo>
                    <a:pt x="0" y="112839"/>
                  </a:moveTo>
                  <a:lnTo>
                    <a:pt x="8867" y="68917"/>
                  </a:lnTo>
                  <a:lnTo>
                    <a:pt x="33050" y="33050"/>
                  </a:lnTo>
                  <a:lnTo>
                    <a:pt x="68917" y="8867"/>
                  </a:lnTo>
                  <a:lnTo>
                    <a:pt x="112839" y="0"/>
                  </a:lnTo>
                  <a:lnTo>
                    <a:pt x="2118944" y="0"/>
                  </a:lnTo>
                  <a:lnTo>
                    <a:pt x="2162866" y="8867"/>
                  </a:lnTo>
                  <a:lnTo>
                    <a:pt x="2198733" y="33050"/>
                  </a:lnTo>
                  <a:lnTo>
                    <a:pt x="2222916" y="68917"/>
                  </a:lnTo>
                  <a:lnTo>
                    <a:pt x="2231783" y="112839"/>
                  </a:lnTo>
                  <a:lnTo>
                    <a:pt x="2231783" y="564184"/>
                  </a:lnTo>
                  <a:lnTo>
                    <a:pt x="2222916" y="608106"/>
                  </a:lnTo>
                  <a:lnTo>
                    <a:pt x="2198733" y="643974"/>
                  </a:lnTo>
                  <a:lnTo>
                    <a:pt x="2162866" y="668156"/>
                  </a:lnTo>
                  <a:lnTo>
                    <a:pt x="2118944" y="677024"/>
                  </a:lnTo>
                  <a:lnTo>
                    <a:pt x="112839" y="677024"/>
                  </a:lnTo>
                  <a:lnTo>
                    <a:pt x="68917" y="668156"/>
                  </a:lnTo>
                  <a:lnTo>
                    <a:pt x="33050" y="643974"/>
                  </a:lnTo>
                  <a:lnTo>
                    <a:pt x="8867" y="608106"/>
                  </a:lnTo>
                  <a:lnTo>
                    <a:pt x="0" y="564184"/>
                  </a:lnTo>
                  <a:lnTo>
                    <a:pt x="0" y="112839"/>
                  </a:lnTo>
                  <a:close/>
                </a:path>
              </a:pathLst>
            </a:custGeom>
            <a:ln w="12700">
              <a:solidFill>
                <a:srgbClr val="3B82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321918" y="3264212"/>
            <a:ext cx="196151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4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eiryo UI"/>
                <a:cs typeface="Meiryo UI"/>
              </a:rPr>
              <a:t>NTIA</a:t>
            </a:r>
            <a:endParaRPr sz="1200">
              <a:latin typeface="Meiryo UI"/>
              <a:cs typeface="Meiryo UI"/>
            </a:endParaRPr>
          </a:p>
          <a:p>
            <a:pPr marL="12700" marR="5080" algn="ctr">
              <a:lnSpc>
                <a:spcPts val="1200"/>
              </a:lnSpc>
              <a:spcBef>
                <a:spcPts val="35"/>
              </a:spcBef>
            </a:pPr>
            <a:r>
              <a:rPr sz="1000" dirty="0">
                <a:solidFill>
                  <a:srgbClr val="FFFFFF"/>
                </a:solidFill>
                <a:latin typeface="Meiryo UI"/>
                <a:cs typeface="Meiryo UI"/>
              </a:rPr>
              <a:t>（National</a:t>
            </a:r>
            <a:r>
              <a:rPr sz="1000" spc="-4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eiryo UI"/>
                <a:cs typeface="Meiryo UI"/>
              </a:rPr>
              <a:t>Telecommunications </a:t>
            </a:r>
            <a:r>
              <a:rPr sz="1000" dirty="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eiryo UI"/>
                <a:cs typeface="Meiryo UI"/>
              </a:rPr>
              <a:t>Information Administration）</a:t>
            </a:r>
            <a:endParaRPr sz="1000">
              <a:latin typeface="Meiryo UI"/>
              <a:cs typeface="Meiryo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467970" y="4343802"/>
            <a:ext cx="876935" cy="422909"/>
            <a:chOff x="3324969" y="4343801"/>
            <a:chExt cx="876935" cy="422909"/>
          </a:xfrm>
        </p:grpSpPr>
        <p:sp>
          <p:nvSpPr>
            <p:cNvPr id="42" name="object 42"/>
            <p:cNvSpPr/>
            <p:nvPr/>
          </p:nvSpPr>
          <p:spPr>
            <a:xfrm>
              <a:off x="3331319" y="4350151"/>
              <a:ext cx="864235" cy="410209"/>
            </a:xfrm>
            <a:custGeom>
              <a:avLst/>
              <a:gdLst/>
              <a:ahLst/>
              <a:cxnLst/>
              <a:rect l="l" t="t" r="r" b="b"/>
              <a:pathLst>
                <a:path w="864235" h="410210">
                  <a:moveTo>
                    <a:pt x="795705" y="0"/>
                  </a:moveTo>
                  <a:lnTo>
                    <a:pt x="68300" y="0"/>
                  </a:lnTo>
                  <a:lnTo>
                    <a:pt x="41715" y="5367"/>
                  </a:lnTo>
                  <a:lnTo>
                    <a:pt x="20005" y="20005"/>
                  </a:lnTo>
                  <a:lnTo>
                    <a:pt x="5367" y="41715"/>
                  </a:lnTo>
                  <a:lnTo>
                    <a:pt x="0" y="68300"/>
                  </a:lnTo>
                  <a:lnTo>
                    <a:pt x="0" y="341464"/>
                  </a:lnTo>
                  <a:lnTo>
                    <a:pt x="5367" y="368049"/>
                  </a:lnTo>
                  <a:lnTo>
                    <a:pt x="20005" y="389759"/>
                  </a:lnTo>
                  <a:lnTo>
                    <a:pt x="41715" y="404397"/>
                  </a:lnTo>
                  <a:lnTo>
                    <a:pt x="68300" y="409765"/>
                  </a:lnTo>
                  <a:lnTo>
                    <a:pt x="795705" y="409765"/>
                  </a:lnTo>
                  <a:lnTo>
                    <a:pt x="822288" y="404397"/>
                  </a:lnTo>
                  <a:lnTo>
                    <a:pt x="843994" y="389759"/>
                  </a:lnTo>
                  <a:lnTo>
                    <a:pt x="858627" y="368049"/>
                  </a:lnTo>
                  <a:lnTo>
                    <a:pt x="863993" y="341464"/>
                  </a:lnTo>
                  <a:lnTo>
                    <a:pt x="863993" y="68300"/>
                  </a:lnTo>
                  <a:lnTo>
                    <a:pt x="858627" y="41715"/>
                  </a:lnTo>
                  <a:lnTo>
                    <a:pt x="843994" y="20005"/>
                  </a:lnTo>
                  <a:lnTo>
                    <a:pt x="822288" y="5367"/>
                  </a:lnTo>
                  <a:lnTo>
                    <a:pt x="795705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31319" y="4350151"/>
              <a:ext cx="864235" cy="410209"/>
            </a:xfrm>
            <a:custGeom>
              <a:avLst/>
              <a:gdLst/>
              <a:ahLst/>
              <a:cxnLst/>
              <a:rect l="l" t="t" r="r" b="b"/>
              <a:pathLst>
                <a:path w="864235" h="410210">
                  <a:moveTo>
                    <a:pt x="0" y="68300"/>
                  </a:moveTo>
                  <a:lnTo>
                    <a:pt x="5367" y="41715"/>
                  </a:lnTo>
                  <a:lnTo>
                    <a:pt x="20005" y="20005"/>
                  </a:lnTo>
                  <a:lnTo>
                    <a:pt x="41715" y="5367"/>
                  </a:lnTo>
                  <a:lnTo>
                    <a:pt x="68300" y="0"/>
                  </a:lnTo>
                  <a:lnTo>
                    <a:pt x="795705" y="0"/>
                  </a:lnTo>
                  <a:lnTo>
                    <a:pt x="822288" y="5367"/>
                  </a:lnTo>
                  <a:lnTo>
                    <a:pt x="843994" y="20005"/>
                  </a:lnTo>
                  <a:lnTo>
                    <a:pt x="858627" y="41715"/>
                  </a:lnTo>
                  <a:lnTo>
                    <a:pt x="863993" y="68300"/>
                  </a:lnTo>
                  <a:lnTo>
                    <a:pt x="863993" y="341464"/>
                  </a:lnTo>
                  <a:lnTo>
                    <a:pt x="858627" y="368049"/>
                  </a:lnTo>
                  <a:lnTo>
                    <a:pt x="843994" y="389759"/>
                  </a:lnTo>
                  <a:lnTo>
                    <a:pt x="822288" y="404397"/>
                  </a:lnTo>
                  <a:lnTo>
                    <a:pt x="795705" y="409765"/>
                  </a:lnTo>
                  <a:lnTo>
                    <a:pt x="68300" y="409765"/>
                  </a:lnTo>
                  <a:lnTo>
                    <a:pt x="41715" y="404397"/>
                  </a:lnTo>
                  <a:lnTo>
                    <a:pt x="20005" y="389759"/>
                  </a:lnTo>
                  <a:lnTo>
                    <a:pt x="5367" y="368049"/>
                  </a:lnTo>
                  <a:lnTo>
                    <a:pt x="0" y="341464"/>
                  </a:lnTo>
                  <a:lnTo>
                    <a:pt x="0" y="68300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589009" y="4359455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spcBef>
                <a:spcPts val="100"/>
              </a:spcBef>
            </a:pPr>
            <a:r>
              <a:rPr sz="1200" spc="-20" dirty="0">
                <a:latin typeface="Meiryo UI"/>
                <a:cs typeface="Meiryo UI"/>
              </a:rPr>
              <a:t>その他</a:t>
            </a:r>
            <a:r>
              <a:rPr sz="1200" spc="-15" dirty="0">
                <a:latin typeface="Meiryo UI"/>
                <a:cs typeface="Meiryo UI"/>
              </a:rPr>
              <a:t>政府機関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57500" y="1821294"/>
            <a:ext cx="7967345" cy="3272790"/>
            <a:chOff x="814499" y="1821294"/>
            <a:chExt cx="7967345" cy="3272790"/>
          </a:xfrm>
        </p:grpSpPr>
        <p:sp>
          <p:nvSpPr>
            <p:cNvPr id="46" name="object 46"/>
            <p:cNvSpPr/>
            <p:nvPr/>
          </p:nvSpPr>
          <p:spPr>
            <a:xfrm>
              <a:off x="852604" y="3945924"/>
              <a:ext cx="0" cy="391795"/>
            </a:xfrm>
            <a:custGeom>
              <a:avLst/>
              <a:gdLst/>
              <a:ahLst/>
              <a:cxnLst/>
              <a:rect l="l" t="t" r="r" b="b"/>
              <a:pathLst>
                <a:path h="391795">
                  <a:moveTo>
                    <a:pt x="0" y="0"/>
                  </a:moveTo>
                  <a:lnTo>
                    <a:pt x="0" y="39165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4499" y="4324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63167" y="3935470"/>
              <a:ext cx="897255" cy="394970"/>
            </a:xfrm>
            <a:custGeom>
              <a:avLst/>
              <a:gdLst/>
              <a:ahLst/>
              <a:cxnLst/>
              <a:rect l="l" t="t" r="r" b="b"/>
              <a:pathLst>
                <a:path w="897255" h="394970">
                  <a:moveTo>
                    <a:pt x="0" y="394436"/>
                  </a:moveTo>
                  <a:lnTo>
                    <a:pt x="0" y="228968"/>
                  </a:lnTo>
                  <a:lnTo>
                    <a:pt x="896988" y="228968"/>
                  </a:lnTo>
                  <a:lnTo>
                    <a:pt x="89698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25064" y="43172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60157" y="3935465"/>
              <a:ext cx="603250" cy="351790"/>
            </a:xfrm>
            <a:custGeom>
              <a:avLst/>
              <a:gdLst/>
              <a:ahLst/>
              <a:cxnLst/>
              <a:rect l="l" t="t" r="r" b="b"/>
              <a:pathLst>
                <a:path w="603250" h="351789">
                  <a:moveTo>
                    <a:pt x="603161" y="351193"/>
                  </a:moveTo>
                  <a:lnTo>
                    <a:pt x="603161" y="207352"/>
                  </a:lnTo>
                  <a:lnTo>
                    <a:pt x="0" y="20735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25222" y="42739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24371" y="2321271"/>
              <a:ext cx="935990" cy="1333500"/>
            </a:xfrm>
            <a:custGeom>
              <a:avLst/>
              <a:gdLst/>
              <a:ahLst/>
              <a:cxnLst/>
              <a:rect l="l" t="t" r="r" b="b"/>
              <a:pathLst>
                <a:path w="935989" h="1333500">
                  <a:moveTo>
                    <a:pt x="0" y="1333423"/>
                  </a:moveTo>
                  <a:lnTo>
                    <a:pt x="0" y="535381"/>
                  </a:lnTo>
                  <a:lnTo>
                    <a:pt x="935939" y="535381"/>
                  </a:lnTo>
                  <a:lnTo>
                    <a:pt x="93593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22206" y="22577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67982" y="3596953"/>
              <a:ext cx="313055" cy="0"/>
            </a:xfrm>
            <a:custGeom>
              <a:avLst/>
              <a:gdLst/>
              <a:ahLst/>
              <a:cxnLst/>
              <a:rect l="l" t="t" r="r" b="b"/>
              <a:pathLst>
                <a:path w="313055">
                  <a:moveTo>
                    <a:pt x="0" y="0"/>
                  </a:moveTo>
                  <a:lnTo>
                    <a:pt x="312775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04479" y="3558857"/>
              <a:ext cx="440055" cy="76835"/>
            </a:xfrm>
            <a:custGeom>
              <a:avLst/>
              <a:gdLst/>
              <a:ahLst/>
              <a:cxnLst/>
              <a:rect l="l" t="t" r="r" b="b"/>
              <a:pathLst>
                <a:path w="440055" h="76835">
                  <a:moveTo>
                    <a:pt x="76200" y="12"/>
                  </a:moveTo>
                  <a:lnTo>
                    <a:pt x="0" y="38112"/>
                  </a:lnTo>
                  <a:lnTo>
                    <a:pt x="76200" y="76212"/>
                  </a:lnTo>
                  <a:lnTo>
                    <a:pt x="76200" y="12"/>
                  </a:lnTo>
                  <a:close/>
                </a:path>
                <a:path w="440055" h="76835">
                  <a:moveTo>
                    <a:pt x="439775" y="38100"/>
                  </a:moveTo>
                  <a:lnTo>
                    <a:pt x="363575" y="0"/>
                  </a:lnTo>
                  <a:lnTo>
                    <a:pt x="363575" y="76200"/>
                  </a:lnTo>
                  <a:lnTo>
                    <a:pt x="43977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63171" y="4712708"/>
              <a:ext cx="487045" cy="317500"/>
            </a:xfrm>
            <a:custGeom>
              <a:avLst/>
              <a:gdLst/>
              <a:ahLst/>
              <a:cxnLst/>
              <a:rect l="l" t="t" r="r" b="b"/>
              <a:pathLst>
                <a:path w="487044" h="317500">
                  <a:moveTo>
                    <a:pt x="486778" y="317271"/>
                  </a:moveTo>
                  <a:lnTo>
                    <a:pt x="486778" y="190385"/>
                  </a:lnTo>
                  <a:lnTo>
                    <a:pt x="0" y="190385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11853" y="50172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36962" y="1826056"/>
              <a:ext cx="5140325" cy="862330"/>
            </a:xfrm>
            <a:custGeom>
              <a:avLst/>
              <a:gdLst/>
              <a:ahLst/>
              <a:cxnLst/>
              <a:rect l="l" t="t" r="r" b="b"/>
              <a:pathLst>
                <a:path w="5140325" h="862330">
                  <a:moveTo>
                    <a:pt x="5139842" y="0"/>
                  </a:moveTo>
                  <a:lnTo>
                    <a:pt x="0" y="0"/>
                  </a:lnTo>
                  <a:lnTo>
                    <a:pt x="0" y="861771"/>
                  </a:lnTo>
                  <a:lnTo>
                    <a:pt x="5139842" y="861771"/>
                  </a:lnTo>
                  <a:lnTo>
                    <a:pt x="5139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636962" y="1826056"/>
              <a:ext cx="5140325" cy="862330"/>
            </a:xfrm>
            <a:custGeom>
              <a:avLst/>
              <a:gdLst/>
              <a:ahLst/>
              <a:cxnLst/>
              <a:rect l="l" t="t" r="r" b="b"/>
              <a:pathLst>
                <a:path w="5140325" h="862330">
                  <a:moveTo>
                    <a:pt x="0" y="0"/>
                  </a:moveTo>
                  <a:lnTo>
                    <a:pt x="5139842" y="0"/>
                  </a:lnTo>
                  <a:lnTo>
                    <a:pt x="5139842" y="861771"/>
                  </a:lnTo>
                  <a:lnTo>
                    <a:pt x="0" y="8617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836672" y="2934321"/>
            <a:ext cx="9810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20" dirty="0">
                <a:solidFill>
                  <a:srgbClr val="585656"/>
                </a:solidFill>
                <a:latin typeface="Meiryo UI"/>
                <a:cs typeface="Meiryo UI"/>
              </a:rPr>
              <a:t>※米国の具体例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884759" y="5572633"/>
            <a:ext cx="3814445" cy="1087120"/>
            <a:chOff x="5741758" y="5572633"/>
            <a:chExt cx="3814445" cy="1087120"/>
          </a:xfrm>
        </p:grpSpPr>
        <p:sp>
          <p:nvSpPr>
            <p:cNvPr id="62" name="object 62"/>
            <p:cNvSpPr/>
            <p:nvPr/>
          </p:nvSpPr>
          <p:spPr>
            <a:xfrm>
              <a:off x="5746521" y="5577395"/>
              <a:ext cx="3804920" cy="1077595"/>
            </a:xfrm>
            <a:custGeom>
              <a:avLst/>
              <a:gdLst/>
              <a:ahLst/>
              <a:cxnLst/>
              <a:rect l="l" t="t" r="r" b="b"/>
              <a:pathLst>
                <a:path w="3804920" h="1077595">
                  <a:moveTo>
                    <a:pt x="3804780" y="0"/>
                  </a:moveTo>
                  <a:lnTo>
                    <a:pt x="0" y="0"/>
                  </a:lnTo>
                  <a:lnTo>
                    <a:pt x="0" y="1077213"/>
                  </a:lnTo>
                  <a:lnTo>
                    <a:pt x="3804780" y="1077213"/>
                  </a:lnTo>
                  <a:lnTo>
                    <a:pt x="3804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46521" y="5577395"/>
              <a:ext cx="3804920" cy="1077595"/>
            </a:xfrm>
            <a:custGeom>
              <a:avLst/>
              <a:gdLst/>
              <a:ahLst/>
              <a:cxnLst/>
              <a:rect l="l" t="t" r="r" b="b"/>
              <a:pathLst>
                <a:path w="3804920" h="1077595">
                  <a:moveTo>
                    <a:pt x="0" y="0"/>
                  </a:moveTo>
                  <a:lnTo>
                    <a:pt x="3804780" y="0"/>
                  </a:lnTo>
                  <a:lnTo>
                    <a:pt x="3804780" y="1077213"/>
                  </a:lnTo>
                  <a:lnTo>
                    <a:pt x="0" y="10772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948825" y="5562285"/>
            <a:ext cx="6985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48698" y="6019428"/>
            <a:ext cx="6985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20854" y="5572910"/>
            <a:ext cx="3481704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000" spc="85" dirty="0">
                <a:latin typeface="Meiryo UI"/>
                <a:cs typeface="Meiryo UI"/>
              </a:rPr>
              <a:t>SFCG</a:t>
            </a:r>
            <a:r>
              <a:rPr sz="1000" spc="70" dirty="0">
                <a:latin typeface="Meiryo UI"/>
                <a:cs typeface="Meiryo UI"/>
              </a:rPr>
              <a:t>加盟機関や任意の民間事業者が提出する、月面活動</a:t>
            </a:r>
            <a:r>
              <a:rPr sz="1000" spc="75" dirty="0">
                <a:latin typeface="Meiryo UI"/>
                <a:cs typeface="Meiryo UI"/>
              </a:rPr>
              <a:t>にかかわる周波数の事前調整や、月ミッションの進捗状況を管</a:t>
            </a:r>
            <a:r>
              <a:rPr sz="1000" spc="70" dirty="0">
                <a:latin typeface="Meiryo UI"/>
                <a:cs typeface="Meiryo UI"/>
              </a:rPr>
              <a:t>理するために、 </a:t>
            </a:r>
            <a:r>
              <a:rPr sz="1000" dirty="0">
                <a:latin typeface="Meiryo UI"/>
                <a:cs typeface="Meiryo UI"/>
              </a:rPr>
              <a:t>Lunar</a:t>
            </a:r>
            <a:r>
              <a:rPr sz="1000" spc="-20" dirty="0">
                <a:latin typeface="Meiryo UI"/>
                <a:cs typeface="Meiryo UI"/>
              </a:rPr>
              <a:t> </a:t>
            </a:r>
            <a:r>
              <a:rPr sz="1000" dirty="0">
                <a:latin typeface="Meiryo UI"/>
                <a:cs typeface="Meiryo UI"/>
              </a:rPr>
              <a:t>Spectrum Manager</a:t>
            </a:r>
            <a:r>
              <a:rPr sz="1000" spc="-25" dirty="0">
                <a:latin typeface="Meiryo UI"/>
                <a:cs typeface="Meiryo UI"/>
              </a:rPr>
              <a:t> という役職を設置</a:t>
            </a:r>
            <a:r>
              <a:rPr sz="1000" spc="85" dirty="0">
                <a:latin typeface="Meiryo UI"/>
                <a:cs typeface="Meiryo UI"/>
              </a:rPr>
              <a:t> </a:t>
            </a:r>
            <a:r>
              <a:rPr sz="1000" spc="75" dirty="0">
                <a:latin typeface="Meiryo UI"/>
                <a:cs typeface="Meiryo UI"/>
              </a:rPr>
              <a:t>事前調整や月周辺での周波数に関する情報提供を支援する</a:t>
            </a:r>
            <a:r>
              <a:rPr sz="1000" spc="85" dirty="0">
                <a:latin typeface="Meiryo UI"/>
                <a:cs typeface="Meiryo UI"/>
              </a:rPr>
              <a:t>プラットフォーム</a:t>
            </a:r>
            <a:r>
              <a:rPr sz="1000" spc="70" dirty="0">
                <a:latin typeface="Meiryo UI"/>
                <a:cs typeface="Meiryo UI"/>
              </a:rPr>
              <a:t>LSMP</a:t>
            </a:r>
            <a:r>
              <a:rPr sz="1000" spc="-85" dirty="0">
                <a:latin typeface="Meiryo UI"/>
                <a:cs typeface="Meiryo UI"/>
              </a:rPr>
              <a:t>( </a:t>
            </a:r>
            <a:r>
              <a:rPr sz="1000" spc="70" dirty="0">
                <a:latin typeface="Meiryo UI"/>
                <a:cs typeface="Meiryo UI"/>
              </a:rPr>
              <a:t>Lunar</a:t>
            </a:r>
            <a:r>
              <a:rPr sz="1000" spc="275" dirty="0">
                <a:latin typeface="Meiryo UI"/>
                <a:cs typeface="Meiryo UI"/>
              </a:rPr>
              <a:t> </a:t>
            </a:r>
            <a:r>
              <a:rPr sz="1000" spc="70" dirty="0">
                <a:latin typeface="Meiryo UI"/>
                <a:cs typeface="Meiryo UI"/>
              </a:rPr>
              <a:t>Spectrum</a:t>
            </a:r>
            <a:r>
              <a:rPr sz="1000" spc="280" dirty="0">
                <a:latin typeface="Meiryo UI"/>
                <a:cs typeface="Meiryo UI"/>
              </a:rPr>
              <a:t> </a:t>
            </a:r>
            <a:r>
              <a:rPr sz="1000" spc="70" dirty="0">
                <a:latin typeface="Meiryo UI"/>
                <a:cs typeface="Meiryo UI"/>
              </a:rPr>
              <a:t>Management Portal</a:t>
            </a:r>
            <a:r>
              <a:rPr sz="1000" spc="-15" dirty="0">
                <a:latin typeface="Meiryo UI"/>
                <a:cs typeface="Meiryo UI"/>
              </a:rPr>
              <a:t>) と</a:t>
            </a:r>
            <a:r>
              <a:rPr sz="1000" spc="95" dirty="0">
                <a:latin typeface="Meiryo UI"/>
                <a:cs typeface="Meiryo UI"/>
              </a:rPr>
              <a:t>SFCG</a:t>
            </a:r>
            <a:r>
              <a:rPr sz="1000" spc="70" dirty="0">
                <a:latin typeface="Meiryo UI"/>
                <a:cs typeface="Meiryo UI"/>
              </a:rPr>
              <a:t>データベースを活用し、周波数干渉解析や割</a:t>
            </a:r>
            <a:r>
              <a:rPr sz="1000" spc="55" dirty="0">
                <a:latin typeface="Meiryo UI"/>
                <a:cs typeface="Meiryo UI"/>
              </a:rPr>
              <a:t>り当てを支援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858698" y="1859080"/>
            <a:ext cx="49606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90170" indent="-172720">
              <a:spcBef>
                <a:spcPts val="95"/>
              </a:spcBef>
              <a:buFont typeface="Arial"/>
              <a:buChar char="•"/>
              <a:tabLst>
                <a:tab pos="184785" algn="l"/>
              </a:tabLst>
            </a:pPr>
            <a:r>
              <a:rPr sz="1000" spc="-15" dirty="0">
                <a:latin typeface="Meiryo UI"/>
                <a:cs typeface="Meiryo UI"/>
              </a:rPr>
              <a:t>用途別の周波数分配を含む無線通信規則(</a:t>
            </a:r>
            <a:r>
              <a:rPr sz="1000" spc="-10" dirty="0">
                <a:latin typeface="Meiryo UI"/>
                <a:cs typeface="Meiryo UI"/>
              </a:rPr>
              <a:t>RR</a:t>
            </a:r>
            <a:r>
              <a:rPr sz="1000" spc="-25" dirty="0">
                <a:latin typeface="Meiryo UI"/>
                <a:cs typeface="Meiryo UI"/>
              </a:rPr>
              <a:t>)の改正、技術・運用等の問題の研究、勧告の作成、用途別の周波数分配などを実施</a:t>
            </a:r>
            <a:endParaRPr sz="1000">
              <a:latin typeface="Meiryo UI"/>
              <a:cs typeface="Meiryo UI"/>
            </a:endParaRPr>
          </a:p>
          <a:p>
            <a:pPr marL="184785" marR="5080" indent="-172720">
              <a:buFont typeface="Arial"/>
              <a:buChar char="•"/>
              <a:tabLst>
                <a:tab pos="184785" algn="l"/>
              </a:tabLst>
            </a:pPr>
            <a:r>
              <a:rPr sz="1000" spc="-5" dirty="0">
                <a:latin typeface="Meiryo UI"/>
                <a:cs typeface="Meiryo UI"/>
              </a:rPr>
              <a:t>ITU</a:t>
            </a:r>
            <a:r>
              <a:rPr sz="1000" spc="-15" dirty="0">
                <a:latin typeface="Meiryo UI"/>
                <a:cs typeface="Meiryo UI"/>
              </a:rPr>
              <a:t>は、各国主管庁（周波数規制機関）から国際周波数調整資料の提出を受け、審査等を行う。各国主管庁は、それを踏まえ、</a:t>
            </a:r>
            <a:r>
              <a:rPr sz="1000" spc="-5" dirty="0">
                <a:latin typeface="Meiryo UI"/>
                <a:cs typeface="Meiryo UI"/>
              </a:rPr>
              <a:t>ITU</a:t>
            </a:r>
            <a:r>
              <a:rPr sz="1000" spc="-15" dirty="0">
                <a:latin typeface="Meiryo UI"/>
                <a:cs typeface="Meiryo UI"/>
              </a:rPr>
              <a:t>を通じて国際周波数調整を行う。</a:t>
            </a:r>
            <a:r>
              <a:rPr sz="1000" spc="-10" dirty="0">
                <a:latin typeface="Meiryo UI"/>
                <a:cs typeface="Meiryo UI"/>
              </a:rPr>
              <a:t>（</a:t>
            </a:r>
            <a:r>
              <a:rPr sz="1000" spc="-15" dirty="0">
                <a:latin typeface="Meiryo UI"/>
                <a:cs typeface="Meiryo UI"/>
              </a:rPr>
              <a:t>各国主管庁は、国際周波数調整の結果を踏まえ、無線局の免許を行う。</a:t>
            </a:r>
            <a:r>
              <a:rPr sz="1000" spc="-10" dirty="0">
                <a:latin typeface="Meiryo UI"/>
                <a:cs typeface="Meiryo UI"/>
              </a:rPr>
              <a:t>）（衛星利用と同様）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570088" y="5594541"/>
            <a:ext cx="3526790" cy="1127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06045" marR="111760" indent="-70485">
              <a:spcBef>
                <a:spcPts val="254"/>
              </a:spcBef>
              <a:buFont typeface="Arial"/>
              <a:buChar char="•"/>
              <a:tabLst>
                <a:tab pos="107314" algn="l"/>
              </a:tabLst>
            </a:pPr>
            <a:r>
              <a:rPr sz="1000" spc="-25" dirty="0">
                <a:latin typeface="Meiryo UI"/>
                <a:cs typeface="Meiryo UI"/>
              </a:rPr>
              <a:t>宇宙研究や地球探査・気象衛星等の業務に関する、多機関間で	の情報共有や議論、調整を実施</a:t>
            </a:r>
            <a:endParaRPr sz="1000">
              <a:latin typeface="Meiryo UI"/>
              <a:cs typeface="Meiryo UI"/>
            </a:endParaRPr>
          </a:p>
          <a:p>
            <a:pPr marL="106045" marR="45085" indent="-70485">
              <a:buFont typeface="Arial"/>
              <a:buChar char="•"/>
              <a:tabLst>
                <a:tab pos="107314" algn="l"/>
              </a:tabLst>
            </a:pPr>
            <a:r>
              <a:rPr sz="1000" spc="75" dirty="0">
                <a:latin typeface="Meiryo UI"/>
                <a:cs typeface="Meiryo UI"/>
              </a:rPr>
              <a:t>宇宙機関による月ミッションに対して割り当てる推奨周波数をリ	スト化</a:t>
            </a:r>
            <a:endParaRPr sz="1000">
              <a:latin typeface="Meiryo UI"/>
              <a:cs typeface="Meiryo UI"/>
            </a:endParaRPr>
          </a:p>
          <a:p>
            <a:pPr marL="106045" marR="108585" indent="-70485">
              <a:buFont typeface="Arial"/>
              <a:buChar char="•"/>
              <a:tabLst>
                <a:tab pos="107314" algn="l"/>
              </a:tabLst>
            </a:pPr>
            <a:r>
              <a:rPr sz="1000" spc="20" dirty="0">
                <a:latin typeface="Meiryo UI"/>
                <a:cs typeface="Meiryo UI"/>
              </a:rPr>
              <a:t>宇宙機関による月・火星近傍のミッションで使用する周波数に</a:t>
            </a:r>
            <a:r>
              <a:rPr sz="1000" spc="80" dirty="0">
                <a:latin typeface="Meiryo UI"/>
                <a:cs typeface="Meiryo UI"/>
              </a:rPr>
              <a:t>関	する議論やルール策定は</a:t>
            </a:r>
            <a:r>
              <a:rPr sz="1000" b="1" spc="70" dirty="0">
                <a:latin typeface="Meiryo UI"/>
                <a:cs typeface="Meiryo UI"/>
              </a:rPr>
              <a:t>LMSG</a:t>
            </a:r>
            <a:r>
              <a:rPr sz="1000" b="1" spc="-229" dirty="0">
                <a:latin typeface="Meiryo UI"/>
                <a:cs typeface="Meiryo UI"/>
              </a:rPr>
              <a:t> </a:t>
            </a:r>
            <a:r>
              <a:rPr sz="1000" spc="-120" dirty="0">
                <a:latin typeface="Meiryo UI"/>
                <a:cs typeface="Meiryo UI"/>
              </a:rPr>
              <a:t>( </a:t>
            </a:r>
            <a:r>
              <a:rPr sz="1000" spc="70" dirty="0">
                <a:latin typeface="Meiryo UI"/>
                <a:cs typeface="Meiryo UI"/>
              </a:rPr>
              <a:t>Lunar</a:t>
            </a:r>
            <a:r>
              <a:rPr sz="1000" spc="265" dirty="0">
                <a:latin typeface="Meiryo UI"/>
                <a:cs typeface="Meiryo UI"/>
              </a:rPr>
              <a:t> </a:t>
            </a:r>
            <a:r>
              <a:rPr sz="1000" spc="65" dirty="0">
                <a:latin typeface="Meiryo UI"/>
                <a:cs typeface="Meiryo UI"/>
              </a:rPr>
              <a:t>Martian</a:t>
            </a:r>
            <a:endParaRPr sz="1000">
              <a:latin typeface="Meiryo UI"/>
              <a:cs typeface="Meiryo UI"/>
            </a:endParaRPr>
          </a:p>
          <a:p>
            <a:pPr marL="107314"/>
            <a:r>
              <a:rPr sz="1000" spc="70" dirty="0">
                <a:latin typeface="Meiryo UI"/>
                <a:cs typeface="Meiryo UI"/>
              </a:rPr>
              <a:t>Spectrum</a:t>
            </a:r>
            <a:r>
              <a:rPr sz="1000" spc="285" dirty="0">
                <a:latin typeface="Meiryo UI"/>
                <a:cs typeface="Meiryo UI"/>
              </a:rPr>
              <a:t> </a:t>
            </a:r>
            <a:r>
              <a:rPr sz="1000" spc="70" dirty="0">
                <a:latin typeface="Meiryo UI"/>
                <a:cs typeface="Meiryo UI"/>
              </a:rPr>
              <a:t>Group</a:t>
            </a:r>
            <a:r>
              <a:rPr sz="1000" spc="10" dirty="0">
                <a:latin typeface="Meiryo UI"/>
                <a:cs typeface="Meiryo UI"/>
              </a:rPr>
              <a:t>) が担当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439804" y="6180550"/>
            <a:ext cx="1210945" cy="386080"/>
          </a:xfrm>
          <a:custGeom>
            <a:avLst/>
            <a:gdLst/>
            <a:ahLst/>
            <a:cxnLst/>
            <a:rect l="l" t="t" r="r" b="b"/>
            <a:pathLst>
              <a:path w="1210945" h="386079">
                <a:moveTo>
                  <a:pt x="0" y="64249"/>
                </a:moveTo>
                <a:lnTo>
                  <a:pt x="5049" y="39240"/>
                </a:lnTo>
                <a:lnTo>
                  <a:pt x="18818" y="18818"/>
                </a:lnTo>
                <a:lnTo>
                  <a:pt x="39240" y="5049"/>
                </a:lnTo>
                <a:lnTo>
                  <a:pt x="64249" y="0"/>
                </a:lnTo>
                <a:lnTo>
                  <a:pt x="1146162" y="0"/>
                </a:lnTo>
                <a:lnTo>
                  <a:pt x="1171170" y="5049"/>
                </a:lnTo>
                <a:lnTo>
                  <a:pt x="1191593" y="18818"/>
                </a:lnTo>
                <a:lnTo>
                  <a:pt x="1205362" y="39240"/>
                </a:lnTo>
                <a:lnTo>
                  <a:pt x="1210411" y="64249"/>
                </a:lnTo>
                <a:lnTo>
                  <a:pt x="1210411" y="321233"/>
                </a:lnTo>
                <a:lnTo>
                  <a:pt x="1205362" y="346242"/>
                </a:lnTo>
                <a:lnTo>
                  <a:pt x="1191593" y="366664"/>
                </a:lnTo>
                <a:lnTo>
                  <a:pt x="1171170" y="380434"/>
                </a:lnTo>
                <a:lnTo>
                  <a:pt x="1146162" y="385483"/>
                </a:lnTo>
                <a:lnTo>
                  <a:pt x="64249" y="385483"/>
                </a:lnTo>
                <a:lnTo>
                  <a:pt x="39240" y="380434"/>
                </a:lnTo>
                <a:lnTo>
                  <a:pt x="18818" y="366664"/>
                </a:lnTo>
                <a:lnTo>
                  <a:pt x="5049" y="346242"/>
                </a:lnTo>
                <a:lnTo>
                  <a:pt x="0" y="321233"/>
                </a:lnTo>
                <a:lnTo>
                  <a:pt x="0" y="64249"/>
                </a:lnTo>
                <a:close/>
              </a:path>
            </a:pathLst>
          </a:custGeom>
          <a:ln w="12699">
            <a:solidFill>
              <a:srgbClr val="DC003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481922" y="6196001"/>
            <a:ext cx="105727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80" dirty="0">
                <a:latin typeface="Meiryo UI"/>
                <a:cs typeface="Meiryo UI"/>
              </a:rPr>
              <a:t>NASA</a:t>
            </a:r>
            <a:r>
              <a:rPr sz="1100" spc="70" dirty="0">
                <a:latin typeface="Meiryo UI"/>
                <a:cs typeface="Meiryo UI"/>
              </a:rPr>
              <a:t>による</a:t>
            </a:r>
            <a:endParaRPr sz="1100">
              <a:latin typeface="Meiryo UI"/>
              <a:cs typeface="Meiryo UI"/>
            </a:endParaRPr>
          </a:p>
          <a:p>
            <a:pPr marL="12700">
              <a:spcBef>
                <a:spcPts val="5"/>
              </a:spcBef>
            </a:pPr>
            <a:r>
              <a:rPr sz="1100" spc="80" dirty="0">
                <a:latin typeface="Meiryo UI"/>
                <a:cs typeface="Meiryo UI"/>
              </a:rPr>
              <a:t>事前調整を推奨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390445" y="5181880"/>
            <a:ext cx="817244" cy="268663"/>
          </a:xfrm>
          <a:prstGeom prst="rect">
            <a:avLst/>
          </a:prstGeom>
          <a:solidFill>
            <a:srgbClr val="A47800"/>
          </a:solidFill>
        </p:spPr>
        <p:txBody>
          <a:bodyPr vert="horz" wrap="square" lIns="0" tIns="52705" rIns="0" bIns="0" rtlCol="0">
            <a:spAutoFit/>
          </a:bodyPr>
          <a:lstStyle/>
          <a:p>
            <a:pPr marL="164465">
              <a:spcBef>
                <a:spcPts val="415"/>
              </a:spcBef>
            </a:pPr>
            <a:r>
              <a:rPr sz="1400" spc="-20" dirty="0">
                <a:solidFill>
                  <a:srgbClr val="FFFFFF"/>
                </a:solidFill>
                <a:latin typeface="Meiryo UI"/>
                <a:cs typeface="Meiryo UI"/>
              </a:rPr>
              <a:t>NASA</a:t>
            </a:r>
            <a:endParaRPr sz="1400">
              <a:latin typeface="Meiryo UI"/>
              <a:cs typeface="Meiryo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412153" y="5125699"/>
            <a:ext cx="213214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spcBef>
                <a:spcPts val="100"/>
              </a:spcBef>
            </a:pPr>
            <a:r>
              <a:rPr sz="1200" b="1" u="dash" spc="7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民間事業者を含む</a:t>
            </a:r>
            <a:r>
              <a:rPr sz="1200" b="1" u="dash" spc="8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事前調整</a:t>
            </a:r>
            <a:endParaRPr sz="1200" dirty="0">
              <a:latin typeface="Meiryo UI"/>
              <a:cs typeface="Meiryo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17629" y="5125699"/>
            <a:ext cx="20113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spcBef>
                <a:spcPts val="100"/>
              </a:spcBef>
            </a:pPr>
            <a:r>
              <a:rPr sz="1200" b="1" u="dash" spc="7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宇宙機関間での</a:t>
            </a:r>
            <a:r>
              <a:rPr sz="1200" b="1" u="dash" spc="8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事前調整</a:t>
            </a:r>
            <a:endParaRPr sz="1200" dirty="0">
              <a:latin typeface="Meiryo UI"/>
              <a:cs typeface="Meiryo U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907614" y="4019450"/>
            <a:ext cx="2912745" cy="234315"/>
            <a:chOff x="764613" y="4019449"/>
            <a:chExt cx="2912745" cy="234315"/>
          </a:xfrm>
        </p:grpSpPr>
        <p:sp>
          <p:nvSpPr>
            <p:cNvPr id="75" name="object 75"/>
            <p:cNvSpPr/>
            <p:nvPr/>
          </p:nvSpPr>
          <p:spPr>
            <a:xfrm>
              <a:off x="769376" y="4024212"/>
              <a:ext cx="2903220" cy="224790"/>
            </a:xfrm>
            <a:custGeom>
              <a:avLst/>
              <a:gdLst/>
              <a:ahLst/>
              <a:cxnLst/>
              <a:rect l="l" t="t" r="r" b="b"/>
              <a:pathLst>
                <a:path w="2903220" h="224789">
                  <a:moveTo>
                    <a:pt x="2865158" y="0"/>
                  </a:moveTo>
                  <a:lnTo>
                    <a:pt x="37452" y="0"/>
                  </a:lnTo>
                  <a:lnTo>
                    <a:pt x="22872" y="2942"/>
                  </a:lnTo>
                  <a:lnTo>
                    <a:pt x="10968" y="10968"/>
                  </a:lnTo>
                  <a:lnTo>
                    <a:pt x="2942" y="22872"/>
                  </a:lnTo>
                  <a:lnTo>
                    <a:pt x="0" y="37452"/>
                  </a:lnTo>
                  <a:lnTo>
                    <a:pt x="0" y="187274"/>
                  </a:lnTo>
                  <a:lnTo>
                    <a:pt x="2942" y="201855"/>
                  </a:lnTo>
                  <a:lnTo>
                    <a:pt x="10968" y="213764"/>
                  </a:lnTo>
                  <a:lnTo>
                    <a:pt x="22872" y="221794"/>
                  </a:lnTo>
                  <a:lnTo>
                    <a:pt x="37452" y="224739"/>
                  </a:lnTo>
                  <a:lnTo>
                    <a:pt x="2865158" y="224739"/>
                  </a:lnTo>
                  <a:lnTo>
                    <a:pt x="2879739" y="221794"/>
                  </a:lnTo>
                  <a:lnTo>
                    <a:pt x="2891648" y="213764"/>
                  </a:lnTo>
                  <a:lnTo>
                    <a:pt x="2899678" y="201855"/>
                  </a:lnTo>
                  <a:lnTo>
                    <a:pt x="2902623" y="187274"/>
                  </a:lnTo>
                  <a:lnTo>
                    <a:pt x="2902623" y="37452"/>
                  </a:lnTo>
                  <a:lnTo>
                    <a:pt x="2899678" y="22872"/>
                  </a:lnTo>
                  <a:lnTo>
                    <a:pt x="2891648" y="10968"/>
                  </a:lnTo>
                  <a:lnTo>
                    <a:pt x="2879739" y="2942"/>
                  </a:lnTo>
                  <a:lnTo>
                    <a:pt x="2865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9376" y="4024212"/>
              <a:ext cx="2903220" cy="224790"/>
            </a:xfrm>
            <a:custGeom>
              <a:avLst/>
              <a:gdLst/>
              <a:ahLst/>
              <a:cxnLst/>
              <a:rect l="l" t="t" r="r" b="b"/>
              <a:pathLst>
                <a:path w="2903220" h="224789">
                  <a:moveTo>
                    <a:pt x="0" y="37452"/>
                  </a:moveTo>
                  <a:lnTo>
                    <a:pt x="2942" y="22872"/>
                  </a:lnTo>
                  <a:lnTo>
                    <a:pt x="10968" y="10968"/>
                  </a:lnTo>
                  <a:lnTo>
                    <a:pt x="22872" y="2942"/>
                  </a:lnTo>
                  <a:lnTo>
                    <a:pt x="37452" y="0"/>
                  </a:lnTo>
                  <a:lnTo>
                    <a:pt x="2865158" y="0"/>
                  </a:lnTo>
                  <a:lnTo>
                    <a:pt x="2879739" y="2942"/>
                  </a:lnTo>
                  <a:lnTo>
                    <a:pt x="2891648" y="10968"/>
                  </a:lnTo>
                  <a:lnTo>
                    <a:pt x="2899678" y="22872"/>
                  </a:lnTo>
                  <a:lnTo>
                    <a:pt x="2902623" y="37452"/>
                  </a:lnTo>
                  <a:lnTo>
                    <a:pt x="2902623" y="187274"/>
                  </a:lnTo>
                  <a:lnTo>
                    <a:pt x="2899678" y="201855"/>
                  </a:lnTo>
                  <a:lnTo>
                    <a:pt x="2891648" y="213764"/>
                  </a:lnTo>
                  <a:lnTo>
                    <a:pt x="2879739" y="221794"/>
                  </a:lnTo>
                  <a:lnTo>
                    <a:pt x="2865158" y="224739"/>
                  </a:lnTo>
                  <a:lnTo>
                    <a:pt x="37452" y="224739"/>
                  </a:lnTo>
                  <a:lnTo>
                    <a:pt x="22872" y="221794"/>
                  </a:lnTo>
                  <a:lnTo>
                    <a:pt x="10968" y="213764"/>
                  </a:lnTo>
                  <a:lnTo>
                    <a:pt x="2942" y="201855"/>
                  </a:lnTo>
                  <a:lnTo>
                    <a:pt x="0" y="187274"/>
                  </a:lnTo>
                  <a:lnTo>
                    <a:pt x="0" y="37452"/>
                  </a:lnTo>
                  <a:close/>
                </a:path>
              </a:pathLst>
            </a:custGeom>
            <a:ln w="9525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998779" y="4059054"/>
            <a:ext cx="23012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algn="ctr">
              <a:spcBef>
                <a:spcPts val="100"/>
              </a:spcBef>
            </a:pPr>
            <a:r>
              <a:rPr sz="1100" spc="70" dirty="0">
                <a:solidFill>
                  <a:srgbClr val="FF0000"/>
                </a:solidFill>
                <a:latin typeface="Meiryo UI"/>
                <a:cs typeface="Meiryo UI"/>
              </a:rPr>
              <a:t>免許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83175" y="3248166"/>
            <a:ext cx="1563370" cy="690245"/>
            <a:chOff x="5740175" y="3248165"/>
            <a:chExt cx="1563370" cy="690245"/>
          </a:xfrm>
        </p:grpSpPr>
        <p:sp>
          <p:nvSpPr>
            <p:cNvPr id="79" name="object 79"/>
            <p:cNvSpPr/>
            <p:nvPr/>
          </p:nvSpPr>
          <p:spPr>
            <a:xfrm>
              <a:off x="5746525" y="3254515"/>
              <a:ext cx="1550670" cy="677545"/>
            </a:xfrm>
            <a:custGeom>
              <a:avLst/>
              <a:gdLst/>
              <a:ahLst/>
              <a:cxnLst/>
              <a:rect l="l" t="t" r="r" b="b"/>
              <a:pathLst>
                <a:path w="1550670" h="677545">
                  <a:moveTo>
                    <a:pt x="1437703" y="0"/>
                  </a:moveTo>
                  <a:lnTo>
                    <a:pt x="112839" y="0"/>
                  </a:lnTo>
                  <a:lnTo>
                    <a:pt x="68917" y="8867"/>
                  </a:lnTo>
                  <a:lnTo>
                    <a:pt x="33050" y="33050"/>
                  </a:lnTo>
                  <a:lnTo>
                    <a:pt x="8867" y="68917"/>
                  </a:lnTo>
                  <a:lnTo>
                    <a:pt x="0" y="112839"/>
                  </a:lnTo>
                  <a:lnTo>
                    <a:pt x="0" y="564197"/>
                  </a:lnTo>
                  <a:lnTo>
                    <a:pt x="8867" y="608119"/>
                  </a:lnTo>
                  <a:lnTo>
                    <a:pt x="33050" y="643986"/>
                  </a:lnTo>
                  <a:lnTo>
                    <a:pt x="68917" y="668169"/>
                  </a:lnTo>
                  <a:lnTo>
                    <a:pt x="112839" y="677036"/>
                  </a:lnTo>
                  <a:lnTo>
                    <a:pt x="1437703" y="677036"/>
                  </a:lnTo>
                  <a:lnTo>
                    <a:pt x="1481630" y="668169"/>
                  </a:lnTo>
                  <a:lnTo>
                    <a:pt x="1517497" y="643986"/>
                  </a:lnTo>
                  <a:lnTo>
                    <a:pt x="1541677" y="608119"/>
                  </a:lnTo>
                  <a:lnTo>
                    <a:pt x="1550543" y="564197"/>
                  </a:lnTo>
                  <a:lnTo>
                    <a:pt x="1550543" y="112839"/>
                  </a:lnTo>
                  <a:lnTo>
                    <a:pt x="1541677" y="68917"/>
                  </a:lnTo>
                  <a:lnTo>
                    <a:pt x="1517497" y="33050"/>
                  </a:lnTo>
                  <a:lnTo>
                    <a:pt x="1481630" y="8867"/>
                  </a:lnTo>
                  <a:lnTo>
                    <a:pt x="1437703" y="0"/>
                  </a:lnTo>
                  <a:close/>
                </a:path>
              </a:pathLst>
            </a:custGeom>
            <a:solidFill>
              <a:srgbClr val="3B8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46525" y="3254515"/>
              <a:ext cx="1550670" cy="677545"/>
            </a:xfrm>
            <a:custGeom>
              <a:avLst/>
              <a:gdLst/>
              <a:ahLst/>
              <a:cxnLst/>
              <a:rect l="l" t="t" r="r" b="b"/>
              <a:pathLst>
                <a:path w="1550670" h="677545">
                  <a:moveTo>
                    <a:pt x="0" y="112839"/>
                  </a:moveTo>
                  <a:lnTo>
                    <a:pt x="8867" y="68917"/>
                  </a:lnTo>
                  <a:lnTo>
                    <a:pt x="33050" y="33050"/>
                  </a:lnTo>
                  <a:lnTo>
                    <a:pt x="68917" y="8867"/>
                  </a:lnTo>
                  <a:lnTo>
                    <a:pt x="112839" y="0"/>
                  </a:lnTo>
                  <a:lnTo>
                    <a:pt x="1437703" y="0"/>
                  </a:lnTo>
                  <a:lnTo>
                    <a:pt x="1481630" y="8867"/>
                  </a:lnTo>
                  <a:lnTo>
                    <a:pt x="1517497" y="33050"/>
                  </a:lnTo>
                  <a:lnTo>
                    <a:pt x="1541677" y="68917"/>
                  </a:lnTo>
                  <a:lnTo>
                    <a:pt x="1550543" y="112839"/>
                  </a:lnTo>
                  <a:lnTo>
                    <a:pt x="1550543" y="564197"/>
                  </a:lnTo>
                  <a:lnTo>
                    <a:pt x="1541677" y="608119"/>
                  </a:lnTo>
                  <a:lnTo>
                    <a:pt x="1517497" y="643986"/>
                  </a:lnTo>
                  <a:lnTo>
                    <a:pt x="1481630" y="668169"/>
                  </a:lnTo>
                  <a:lnTo>
                    <a:pt x="1437703" y="677036"/>
                  </a:lnTo>
                  <a:lnTo>
                    <a:pt x="112839" y="677036"/>
                  </a:lnTo>
                  <a:lnTo>
                    <a:pt x="68917" y="668169"/>
                  </a:lnTo>
                  <a:lnTo>
                    <a:pt x="33050" y="643986"/>
                  </a:lnTo>
                  <a:lnTo>
                    <a:pt x="8867" y="608119"/>
                  </a:lnTo>
                  <a:lnTo>
                    <a:pt x="0" y="564197"/>
                  </a:lnTo>
                  <a:lnTo>
                    <a:pt x="0" y="112839"/>
                  </a:lnTo>
                  <a:close/>
                </a:path>
              </a:pathLst>
            </a:custGeom>
            <a:ln w="12700">
              <a:solidFill>
                <a:srgbClr val="3B82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422673" y="3488891"/>
            <a:ext cx="4826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eiryo UI"/>
                <a:cs typeface="Meiryo UI"/>
              </a:rPr>
              <a:t>総務省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754341" y="4389040"/>
            <a:ext cx="1009015" cy="332105"/>
            <a:chOff x="4611340" y="4389039"/>
            <a:chExt cx="1009015" cy="332105"/>
          </a:xfrm>
        </p:grpSpPr>
        <p:sp>
          <p:nvSpPr>
            <p:cNvPr id="83" name="object 83"/>
            <p:cNvSpPr/>
            <p:nvPr/>
          </p:nvSpPr>
          <p:spPr>
            <a:xfrm>
              <a:off x="4617690" y="4395389"/>
              <a:ext cx="996315" cy="319405"/>
            </a:xfrm>
            <a:custGeom>
              <a:avLst/>
              <a:gdLst/>
              <a:ahLst/>
              <a:cxnLst/>
              <a:rect l="l" t="t" r="r" b="b"/>
              <a:pathLst>
                <a:path w="996314" h="319404">
                  <a:moveTo>
                    <a:pt x="942594" y="0"/>
                  </a:moveTo>
                  <a:lnTo>
                    <a:pt x="53213" y="0"/>
                  </a:lnTo>
                  <a:lnTo>
                    <a:pt x="32500" y="4181"/>
                  </a:lnTo>
                  <a:lnTo>
                    <a:pt x="15586" y="15586"/>
                  </a:lnTo>
                  <a:lnTo>
                    <a:pt x="4181" y="32500"/>
                  </a:lnTo>
                  <a:lnTo>
                    <a:pt x="0" y="53212"/>
                  </a:lnTo>
                  <a:lnTo>
                    <a:pt x="0" y="266077"/>
                  </a:lnTo>
                  <a:lnTo>
                    <a:pt x="4181" y="286792"/>
                  </a:lnTo>
                  <a:lnTo>
                    <a:pt x="15586" y="303710"/>
                  </a:lnTo>
                  <a:lnTo>
                    <a:pt x="32500" y="315119"/>
                  </a:lnTo>
                  <a:lnTo>
                    <a:pt x="53213" y="319303"/>
                  </a:lnTo>
                  <a:lnTo>
                    <a:pt x="942594" y="319303"/>
                  </a:lnTo>
                  <a:lnTo>
                    <a:pt x="963306" y="315119"/>
                  </a:lnTo>
                  <a:lnTo>
                    <a:pt x="980220" y="303710"/>
                  </a:lnTo>
                  <a:lnTo>
                    <a:pt x="991625" y="286792"/>
                  </a:lnTo>
                  <a:lnTo>
                    <a:pt x="995807" y="266077"/>
                  </a:lnTo>
                  <a:lnTo>
                    <a:pt x="995807" y="53212"/>
                  </a:lnTo>
                  <a:lnTo>
                    <a:pt x="991625" y="32500"/>
                  </a:lnTo>
                  <a:lnTo>
                    <a:pt x="980220" y="15586"/>
                  </a:lnTo>
                  <a:lnTo>
                    <a:pt x="963306" y="4181"/>
                  </a:lnTo>
                  <a:lnTo>
                    <a:pt x="942594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17690" y="4395389"/>
              <a:ext cx="996315" cy="319405"/>
            </a:xfrm>
            <a:custGeom>
              <a:avLst/>
              <a:gdLst/>
              <a:ahLst/>
              <a:cxnLst/>
              <a:rect l="l" t="t" r="r" b="b"/>
              <a:pathLst>
                <a:path w="996314" h="319404">
                  <a:moveTo>
                    <a:pt x="0" y="53212"/>
                  </a:moveTo>
                  <a:lnTo>
                    <a:pt x="4181" y="32500"/>
                  </a:lnTo>
                  <a:lnTo>
                    <a:pt x="15586" y="15586"/>
                  </a:lnTo>
                  <a:lnTo>
                    <a:pt x="32500" y="4181"/>
                  </a:lnTo>
                  <a:lnTo>
                    <a:pt x="53213" y="0"/>
                  </a:lnTo>
                  <a:lnTo>
                    <a:pt x="942594" y="0"/>
                  </a:lnTo>
                  <a:lnTo>
                    <a:pt x="963306" y="4181"/>
                  </a:lnTo>
                  <a:lnTo>
                    <a:pt x="980220" y="15586"/>
                  </a:lnTo>
                  <a:lnTo>
                    <a:pt x="991625" y="32500"/>
                  </a:lnTo>
                  <a:lnTo>
                    <a:pt x="995807" y="53212"/>
                  </a:lnTo>
                  <a:lnTo>
                    <a:pt x="995807" y="266077"/>
                  </a:lnTo>
                  <a:lnTo>
                    <a:pt x="991625" y="286792"/>
                  </a:lnTo>
                  <a:lnTo>
                    <a:pt x="980220" y="303710"/>
                  </a:lnTo>
                  <a:lnTo>
                    <a:pt x="963306" y="315119"/>
                  </a:lnTo>
                  <a:lnTo>
                    <a:pt x="942594" y="319303"/>
                  </a:lnTo>
                  <a:lnTo>
                    <a:pt x="53213" y="319303"/>
                  </a:lnTo>
                  <a:lnTo>
                    <a:pt x="32500" y="315119"/>
                  </a:lnTo>
                  <a:lnTo>
                    <a:pt x="15586" y="303710"/>
                  </a:lnTo>
                  <a:lnTo>
                    <a:pt x="4181" y="286792"/>
                  </a:lnTo>
                  <a:lnTo>
                    <a:pt x="0" y="266077"/>
                  </a:lnTo>
                  <a:lnTo>
                    <a:pt x="0" y="53212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864515" y="4450895"/>
            <a:ext cx="78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Meiryo UI"/>
                <a:cs typeface="Meiryo UI"/>
              </a:rPr>
              <a:t>民間事業者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300239" y="4394733"/>
            <a:ext cx="732790" cy="332105"/>
            <a:chOff x="6157239" y="4394732"/>
            <a:chExt cx="732790" cy="332105"/>
          </a:xfrm>
        </p:grpSpPr>
        <p:sp>
          <p:nvSpPr>
            <p:cNvPr id="87" name="object 87"/>
            <p:cNvSpPr/>
            <p:nvPr/>
          </p:nvSpPr>
          <p:spPr>
            <a:xfrm>
              <a:off x="6163589" y="4401082"/>
              <a:ext cx="720090" cy="319405"/>
            </a:xfrm>
            <a:custGeom>
              <a:avLst/>
              <a:gdLst/>
              <a:ahLst/>
              <a:cxnLst/>
              <a:rect l="l" t="t" r="r" b="b"/>
              <a:pathLst>
                <a:path w="720090" h="319404">
                  <a:moveTo>
                    <a:pt x="666788" y="0"/>
                  </a:moveTo>
                  <a:lnTo>
                    <a:pt x="53213" y="0"/>
                  </a:lnTo>
                  <a:lnTo>
                    <a:pt x="32500" y="4181"/>
                  </a:lnTo>
                  <a:lnTo>
                    <a:pt x="15586" y="15586"/>
                  </a:lnTo>
                  <a:lnTo>
                    <a:pt x="4181" y="32500"/>
                  </a:lnTo>
                  <a:lnTo>
                    <a:pt x="0" y="53212"/>
                  </a:lnTo>
                  <a:lnTo>
                    <a:pt x="0" y="266077"/>
                  </a:lnTo>
                  <a:lnTo>
                    <a:pt x="4181" y="286790"/>
                  </a:lnTo>
                  <a:lnTo>
                    <a:pt x="15586" y="303704"/>
                  </a:lnTo>
                  <a:lnTo>
                    <a:pt x="32500" y="315108"/>
                  </a:lnTo>
                  <a:lnTo>
                    <a:pt x="53213" y="319290"/>
                  </a:lnTo>
                  <a:lnTo>
                    <a:pt x="666788" y="319290"/>
                  </a:lnTo>
                  <a:lnTo>
                    <a:pt x="687500" y="315108"/>
                  </a:lnTo>
                  <a:lnTo>
                    <a:pt x="704415" y="303704"/>
                  </a:lnTo>
                  <a:lnTo>
                    <a:pt x="715819" y="286790"/>
                  </a:lnTo>
                  <a:lnTo>
                    <a:pt x="720001" y="266077"/>
                  </a:lnTo>
                  <a:lnTo>
                    <a:pt x="720001" y="53212"/>
                  </a:lnTo>
                  <a:lnTo>
                    <a:pt x="715819" y="32500"/>
                  </a:lnTo>
                  <a:lnTo>
                    <a:pt x="704415" y="15586"/>
                  </a:lnTo>
                  <a:lnTo>
                    <a:pt x="687500" y="4181"/>
                  </a:lnTo>
                  <a:lnTo>
                    <a:pt x="666788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63589" y="4401082"/>
              <a:ext cx="720090" cy="319405"/>
            </a:xfrm>
            <a:custGeom>
              <a:avLst/>
              <a:gdLst/>
              <a:ahLst/>
              <a:cxnLst/>
              <a:rect l="l" t="t" r="r" b="b"/>
              <a:pathLst>
                <a:path w="720090" h="319404">
                  <a:moveTo>
                    <a:pt x="0" y="53212"/>
                  </a:moveTo>
                  <a:lnTo>
                    <a:pt x="4181" y="32500"/>
                  </a:lnTo>
                  <a:lnTo>
                    <a:pt x="15586" y="15586"/>
                  </a:lnTo>
                  <a:lnTo>
                    <a:pt x="32500" y="4181"/>
                  </a:lnTo>
                  <a:lnTo>
                    <a:pt x="53213" y="0"/>
                  </a:lnTo>
                  <a:lnTo>
                    <a:pt x="666788" y="0"/>
                  </a:lnTo>
                  <a:lnTo>
                    <a:pt x="687500" y="4181"/>
                  </a:lnTo>
                  <a:lnTo>
                    <a:pt x="704415" y="15586"/>
                  </a:lnTo>
                  <a:lnTo>
                    <a:pt x="715819" y="32500"/>
                  </a:lnTo>
                  <a:lnTo>
                    <a:pt x="720001" y="53212"/>
                  </a:lnTo>
                  <a:lnTo>
                    <a:pt x="720001" y="266077"/>
                  </a:lnTo>
                  <a:lnTo>
                    <a:pt x="715819" y="286790"/>
                  </a:lnTo>
                  <a:lnTo>
                    <a:pt x="704415" y="303704"/>
                  </a:lnTo>
                  <a:lnTo>
                    <a:pt x="687500" y="315108"/>
                  </a:lnTo>
                  <a:lnTo>
                    <a:pt x="666788" y="319290"/>
                  </a:lnTo>
                  <a:lnTo>
                    <a:pt x="53213" y="319290"/>
                  </a:lnTo>
                  <a:lnTo>
                    <a:pt x="32500" y="315108"/>
                  </a:lnTo>
                  <a:lnTo>
                    <a:pt x="15586" y="303704"/>
                  </a:lnTo>
                  <a:lnTo>
                    <a:pt x="4181" y="286790"/>
                  </a:lnTo>
                  <a:lnTo>
                    <a:pt x="0" y="266077"/>
                  </a:lnTo>
                  <a:lnTo>
                    <a:pt x="0" y="53212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465517" y="4456587"/>
            <a:ext cx="4019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0" dirty="0">
                <a:latin typeface="Meiryo UI"/>
                <a:cs typeface="Meiryo UI"/>
              </a:rPr>
              <a:t>JAXA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619559" y="3137185"/>
            <a:ext cx="4001770" cy="1670050"/>
            <a:chOff x="4476559" y="3137185"/>
            <a:chExt cx="4001770" cy="1670050"/>
          </a:xfrm>
        </p:grpSpPr>
        <p:sp>
          <p:nvSpPr>
            <p:cNvPr id="91" name="object 91"/>
            <p:cNvSpPr/>
            <p:nvPr/>
          </p:nvSpPr>
          <p:spPr>
            <a:xfrm>
              <a:off x="4482909" y="3143535"/>
              <a:ext cx="3989070" cy="1657350"/>
            </a:xfrm>
            <a:custGeom>
              <a:avLst/>
              <a:gdLst/>
              <a:ahLst/>
              <a:cxnLst/>
              <a:rect l="l" t="t" r="r" b="b"/>
              <a:pathLst>
                <a:path w="3989070" h="1657350">
                  <a:moveTo>
                    <a:pt x="0" y="276186"/>
                  </a:moveTo>
                  <a:lnTo>
                    <a:pt x="4449" y="226543"/>
                  </a:lnTo>
                  <a:lnTo>
                    <a:pt x="17278" y="179819"/>
                  </a:lnTo>
                  <a:lnTo>
                    <a:pt x="37706" y="136793"/>
                  </a:lnTo>
                  <a:lnTo>
                    <a:pt x="64953" y="98245"/>
                  </a:lnTo>
                  <a:lnTo>
                    <a:pt x="98240" y="64957"/>
                  </a:lnTo>
                  <a:lnTo>
                    <a:pt x="136787" y="37709"/>
                  </a:lnTo>
                  <a:lnTo>
                    <a:pt x="179813" y="17279"/>
                  </a:lnTo>
                  <a:lnTo>
                    <a:pt x="226540" y="4449"/>
                  </a:lnTo>
                  <a:lnTo>
                    <a:pt x="276186" y="0"/>
                  </a:lnTo>
                  <a:lnTo>
                    <a:pt x="3712717" y="0"/>
                  </a:lnTo>
                  <a:lnTo>
                    <a:pt x="3762360" y="4449"/>
                  </a:lnTo>
                  <a:lnTo>
                    <a:pt x="3809084" y="17279"/>
                  </a:lnTo>
                  <a:lnTo>
                    <a:pt x="3852108" y="37709"/>
                  </a:lnTo>
                  <a:lnTo>
                    <a:pt x="3890653" y="64957"/>
                  </a:lnTo>
                  <a:lnTo>
                    <a:pt x="3923939" y="98245"/>
                  </a:lnTo>
                  <a:lnTo>
                    <a:pt x="3951186" y="136793"/>
                  </a:lnTo>
                  <a:lnTo>
                    <a:pt x="3971614" y="179819"/>
                  </a:lnTo>
                  <a:lnTo>
                    <a:pt x="3984442" y="226543"/>
                  </a:lnTo>
                  <a:lnTo>
                    <a:pt x="3988892" y="276186"/>
                  </a:lnTo>
                  <a:lnTo>
                    <a:pt x="3988892" y="1380883"/>
                  </a:lnTo>
                  <a:lnTo>
                    <a:pt x="3984442" y="1430526"/>
                  </a:lnTo>
                  <a:lnTo>
                    <a:pt x="3971614" y="1477251"/>
                  </a:lnTo>
                  <a:lnTo>
                    <a:pt x="3951186" y="1520277"/>
                  </a:lnTo>
                  <a:lnTo>
                    <a:pt x="3923939" y="1558824"/>
                  </a:lnTo>
                  <a:lnTo>
                    <a:pt x="3890653" y="1592112"/>
                  </a:lnTo>
                  <a:lnTo>
                    <a:pt x="3852108" y="1619361"/>
                  </a:lnTo>
                  <a:lnTo>
                    <a:pt x="3809084" y="1639790"/>
                  </a:lnTo>
                  <a:lnTo>
                    <a:pt x="3762360" y="1652620"/>
                  </a:lnTo>
                  <a:lnTo>
                    <a:pt x="3712717" y="1657070"/>
                  </a:lnTo>
                  <a:lnTo>
                    <a:pt x="276186" y="1657070"/>
                  </a:lnTo>
                  <a:lnTo>
                    <a:pt x="226540" y="1652620"/>
                  </a:lnTo>
                  <a:lnTo>
                    <a:pt x="179813" y="1639790"/>
                  </a:lnTo>
                  <a:lnTo>
                    <a:pt x="136787" y="1619361"/>
                  </a:lnTo>
                  <a:lnTo>
                    <a:pt x="98240" y="1592112"/>
                  </a:lnTo>
                  <a:lnTo>
                    <a:pt x="64953" y="1558824"/>
                  </a:lnTo>
                  <a:lnTo>
                    <a:pt x="37706" y="1520277"/>
                  </a:lnTo>
                  <a:lnTo>
                    <a:pt x="17278" y="1477251"/>
                  </a:lnTo>
                  <a:lnTo>
                    <a:pt x="4449" y="1430526"/>
                  </a:lnTo>
                  <a:lnTo>
                    <a:pt x="0" y="1380883"/>
                  </a:lnTo>
                  <a:lnTo>
                    <a:pt x="0" y="276186"/>
                  </a:lnTo>
                  <a:close/>
                </a:path>
              </a:pathLst>
            </a:custGeom>
            <a:ln w="12700">
              <a:solidFill>
                <a:srgbClr val="003A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27580" y="4355843"/>
              <a:ext cx="864235" cy="410209"/>
            </a:xfrm>
            <a:custGeom>
              <a:avLst/>
              <a:gdLst/>
              <a:ahLst/>
              <a:cxnLst/>
              <a:rect l="l" t="t" r="r" b="b"/>
              <a:pathLst>
                <a:path w="864234" h="410210">
                  <a:moveTo>
                    <a:pt x="795705" y="0"/>
                  </a:moveTo>
                  <a:lnTo>
                    <a:pt x="68300" y="0"/>
                  </a:lnTo>
                  <a:lnTo>
                    <a:pt x="41715" y="5367"/>
                  </a:lnTo>
                  <a:lnTo>
                    <a:pt x="20005" y="20005"/>
                  </a:lnTo>
                  <a:lnTo>
                    <a:pt x="5367" y="41715"/>
                  </a:lnTo>
                  <a:lnTo>
                    <a:pt x="0" y="68300"/>
                  </a:lnTo>
                  <a:lnTo>
                    <a:pt x="0" y="341464"/>
                  </a:lnTo>
                  <a:lnTo>
                    <a:pt x="5367" y="368049"/>
                  </a:lnTo>
                  <a:lnTo>
                    <a:pt x="20005" y="389759"/>
                  </a:lnTo>
                  <a:lnTo>
                    <a:pt x="41715" y="404397"/>
                  </a:lnTo>
                  <a:lnTo>
                    <a:pt x="68300" y="409765"/>
                  </a:lnTo>
                  <a:lnTo>
                    <a:pt x="795705" y="409765"/>
                  </a:lnTo>
                  <a:lnTo>
                    <a:pt x="822288" y="404397"/>
                  </a:lnTo>
                  <a:lnTo>
                    <a:pt x="843994" y="389759"/>
                  </a:lnTo>
                  <a:lnTo>
                    <a:pt x="858627" y="368049"/>
                  </a:lnTo>
                  <a:lnTo>
                    <a:pt x="863993" y="341464"/>
                  </a:lnTo>
                  <a:lnTo>
                    <a:pt x="863993" y="68300"/>
                  </a:lnTo>
                  <a:lnTo>
                    <a:pt x="858627" y="41715"/>
                  </a:lnTo>
                  <a:lnTo>
                    <a:pt x="843994" y="20005"/>
                  </a:lnTo>
                  <a:lnTo>
                    <a:pt x="822288" y="5367"/>
                  </a:lnTo>
                  <a:lnTo>
                    <a:pt x="795705" y="0"/>
                  </a:lnTo>
                  <a:close/>
                </a:path>
              </a:pathLst>
            </a:custGeom>
            <a:solidFill>
              <a:srgbClr val="E1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27580" y="4355843"/>
              <a:ext cx="864235" cy="410209"/>
            </a:xfrm>
            <a:custGeom>
              <a:avLst/>
              <a:gdLst/>
              <a:ahLst/>
              <a:cxnLst/>
              <a:rect l="l" t="t" r="r" b="b"/>
              <a:pathLst>
                <a:path w="864234" h="410210">
                  <a:moveTo>
                    <a:pt x="0" y="68300"/>
                  </a:moveTo>
                  <a:lnTo>
                    <a:pt x="5367" y="41715"/>
                  </a:lnTo>
                  <a:lnTo>
                    <a:pt x="20005" y="20005"/>
                  </a:lnTo>
                  <a:lnTo>
                    <a:pt x="41715" y="5367"/>
                  </a:lnTo>
                  <a:lnTo>
                    <a:pt x="68300" y="0"/>
                  </a:lnTo>
                  <a:lnTo>
                    <a:pt x="795705" y="0"/>
                  </a:lnTo>
                  <a:lnTo>
                    <a:pt x="822288" y="5367"/>
                  </a:lnTo>
                  <a:lnTo>
                    <a:pt x="843994" y="20005"/>
                  </a:lnTo>
                  <a:lnTo>
                    <a:pt x="858627" y="41715"/>
                  </a:lnTo>
                  <a:lnTo>
                    <a:pt x="863993" y="68300"/>
                  </a:lnTo>
                  <a:lnTo>
                    <a:pt x="863993" y="341464"/>
                  </a:lnTo>
                  <a:lnTo>
                    <a:pt x="858627" y="368049"/>
                  </a:lnTo>
                  <a:lnTo>
                    <a:pt x="843994" y="389759"/>
                  </a:lnTo>
                  <a:lnTo>
                    <a:pt x="822288" y="404397"/>
                  </a:lnTo>
                  <a:lnTo>
                    <a:pt x="795705" y="409765"/>
                  </a:lnTo>
                  <a:lnTo>
                    <a:pt x="68300" y="409765"/>
                  </a:lnTo>
                  <a:lnTo>
                    <a:pt x="41715" y="404397"/>
                  </a:lnTo>
                  <a:lnTo>
                    <a:pt x="20005" y="389759"/>
                  </a:lnTo>
                  <a:lnTo>
                    <a:pt x="5367" y="368049"/>
                  </a:lnTo>
                  <a:lnTo>
                    <a:pt x="0" y="341464"/>
                  </a:lnTo>
                  <a:lnTo>
                    <a:pt x="0" y="68300"/>
                  </a:lnTo>
                  <a:close/>
                </a:path>
              </a:pathLst>
            </a:custGeom>
            <a:ln w="12700">
              <a:solidFill>
                <a:srgbClr val="80A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8685270" y="436514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spcBef>
                <a:spcPts val="100"/>
              </a:spcBef>
            </a:pPr>
            <a:r>
              <a:rPr sz="1200" spc="-20" dirty="0">
                <a:latin typeface="Meiryo UI"/>
                <a:cs typeface="Meiryo UI"/>
              </a:rPr>
              <a:t>その他</a:t>
            </a:r>
            <a:r>
              <a:rPr sz="1200" spc="-15" dirty="0">
                <a:latin typeface="Meiryo UI"/>
                <a:cs typeface="Meiryo UI"/>
              </a:rPr>
              <a:t>政府機関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626706" y="3928371"/>
            <a:ext cx="1414145" cy="473075"/>
            <a:chOff x="6483705" y="3928370"/>
            <a:chExt cx="1414145" cy="473075"/>
          </a:xfrm>
        </p:grpSpPr>
        <p:sp>
          <p:nvSpPr>
            <p:cNvPr id="96" name="object 96"/>
            <p:cNvSpPr/>
            <p:nvPr/>
          </p:nvSpPr>
          <p:spPr>
            <a:xfrm>
              <a:off x="6521800" y="3931550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0"/>
                  </a:moveTo>
                  <a:lnTo>
                    <a:pt x="0" y="40168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483705" y="432053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521798" y="3931545"/>
              <a:ext cx="1905" cy="406400"/>
            </a:xfrm>
            <a:custGeom>
              <a:avLst/>
              <a:gdLst/>
              <a:ahLst/>
              <a:cxnLst/>
              <a:rect l="l" t="t" r="r" b="b"/>
              <a:pathLst>
                <a:path w="1904" h="406400">
                  <a:moveTo>
                    <a:pt x="1790" y="406031"/>
                  </a:moveTo>
                  <a:lnTo>
                    <a:pt x="1790" y="234772"/>
                  </a:lnTo>
                  <a:lnTo>
                    <a:pt x="0" y="23477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485492" y="43248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521800" y="3931555"/>
              <a:ext cx="1337945" cy="361315"/>
            </a:xfrm>
            <a:custGeom>
              <a:avLst/>
              <a:gdLst/>
              <a:ahLst/>
              <a:cxnLst/>
              <a:rect l="l" t="t" r="r" b="b"/>
              <a:pathLst>
                <a:path w="1337945" h="361314">
                  <a:moveTo>
                    <a:pt x="1337779" y="360794"/>
                  </a:moveTo>
                  <a:lnTo>
                    <a:pt x="1337779" y="212140"/>
                  </a:lnTo>
                  <a:lnTo>
                    <a:pt x="0" y="21214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21484" y="427964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8325983" y="2934004"/>
            <a:ext cx="9810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20" dirty="0">
                <a:solidFill>
                  <a:srgbClr val="585656"/>
                </a:solidFill>
                <a:latin typeface="Meiryo UI"/>
                <a:cs typeface="Meiryo UI"/>
              </a:rPr>
              <a:t>※日本の具体例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493507" y="2257774"/>
            <a:ext cx="6077585" cy="2467610"/>
            <a:chOff x="1350506" y="2257774"/>
            <a:chExt cx="6077585" cy="2467610"/>
          </a:xfrm>
        </p:grpSpPr>
        <p:sp>
          <p:nvSpPr>
            <p:cNvPr id="104" name="object 104"/>
            <p:cNvSpPr/>
            <p:nvPr/>
          </p:nvSpPr>
          <p:spPr>
            <a:xfrm>
              <a:off x="2760315" y="2321280"/>
              <a:ext cx="3761740" cy="933450"/>
            </a:xfrm>
            <a:custGeom>
              <a:avLst/>
              <a:gdLst/>
              <a:ahLst/>
              <a:cxnLst/>
              <a:rect l="l" t="t" r="r" b="b"/>
              <a:pathLst>
                <a:path w="3761740" h="933450">
                  <a:moveTo>
                    <a:pt x="3761486" y="933234"/>
                  </a:moveTo>
                  <a:lnTo>
                    <a:pt x="3761486" y="510222"/>
                  </a:lnTo>
                  <a:lnTo>
                    <a:pt x="0" y="510222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722215" y="22577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76997" y="4555691"/>
              <a:ext cx="487045" cy="5080"/>
            </a:xfrm>
            <a:custGeom>
              <a:avLst/>
              <a:gdLst/>
              <a:ahLst/>
              <a:cxnLst/>
              <a:rect l="l" t="t" r="r" b="b"/>
              <a:pathLst>
                <a:path w="487045" h="5079">
                  <a:moveTo>
                    <a:pt x="0" y="0"/>
                  </a:moveTo>
                  <a:lnTo>
                    <a:pt x="486587" y="502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613499" y="4517718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6593" y="0"/>
                  </a:moveTo>
                  <a:lnTo>
                    <a:pt x="0" y="37312"/>
                  </a:lnTo>
                  <a:lnTo>
                    <a:pt x="75806" y="76199"/>
                  </a:lnTo>
                  <a:lnTo>
                    <a:pt x="76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83589" y="4560728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48049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51379" y="4522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14001" y="4553052"/>
              <a:ext cx="489584" cy="6985"/>
            </a:xfrm>
            <a:custGeom>
              <a:avLst/>
              <a:gdLst/>
              <a:ahLst/>
              <a:cxnLst/>
              <a:rect l="l" t="t" r="r" b="b"/>
              <a:pathLst>
                <a:path w="489585" h="6985">
                  <a:moveTo>
                    <a:pt x="0" y="6794"/>
                  </a:moveTo>
                  <a:lnTo>
                    <a:pt x="489165" y="0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350506" y="4521578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5666" y="0"/>
                  </a:moveTo>
                  <a:lnTo>
                    <a:pt x="0" y="39154"/>
                  </a:lnTo>
                  <a:lnTo>
                    <a:pt x="76720" y="76187"/>
                  </a:lnTo>
                  <a:lnTo>
                    <a:pt x="75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23167" y="4553054"/>
              <a:ext cx="645160" cy="1905"/>
            </a:xfrm>
            <a:custGeom>
              <a:avLst/>
              <a:gdLst/>
              <a:ahLst/>
              <a:cxnLst/>
              <a:rect l="l" t="t" r="r" b="b"/>
              <a:pathLst>
                <a:path w="645160" h="1904">
                  <a:moveTo>
                    <a:pt x="644651" y="180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55020" y="451672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203" y="0"/>
                  </a:moveTo>
                  <a:lnTo>
                    <a:pt x="0" y="76200"/>
                  </a:lnTo>
                  <a:lnTo>
                    <a:pt x="76301" y="3830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70094" y="436272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300405" y="0"/>
                  </a:moveTo>
                  <a:lnTo>
                    <a:pt x="59588" y="0"/>
                  </a:lnTo>
                  <a:lnTo>
                    <a:pt x="36395" y="4683"/>
                  </a:lnTo>
                  <a:lnTo>
                    <a:pt x="17454" y="17454"/>
                  </a:lnTo>
                  <a:lnTo>
                    <a:pt x="4683" y="36395"/>
                  </a:lnTo>
                  <a:lnTo>
                    <a:pt x="0" y="59588"/>
                  </a:lnTo>
                  <a:lnTo>
                    <a:pt x="0" y="297954"/>
                  </a:lnTo>
                  <a:lnTo>
                    <a:pt x="4683" y="321147"/>
                  </a:lnTo>
                  <a:lnTo>
                    <a:pt x="17454" y="340088"/>
                  </a:lnTo>
                  <a:lnTo>
                    <a:pt x="36395" y="352859"/>
                  </a:lnTo>
                  <a:lnTo>
                    <a:pt x="59588" y="357543"/>
                  </a:lnTo>
                  <a:lnTo>
                    <a:pt x="300405" y="357543"/>
                  </a:lnTo>
                  <a:lnTo>
                    <a:pt x="323603" y="352859"/>
                  </a:lnTo>
                  <a:lnTo>
                    <a:pt x="342544" y="340088"/>
                  </a:lnTo>
                  <a:lnTo>
                    <a:pt x="355312" y="321147"/>
                  </a:lnTo>
                  <a:lnTo>
                    <a:pt x="359994" y="297954"/>
                  </a:lnTo>
                  <a:lnTo>
                    <a:pt x="359994" y="59588"/>
                  </a:lnTo>
                  <a:lnTo>
                    <a:pt x="355312" y="36395"/>
                  </a:lnTo>
                  <a:lnTo>
                    <a:pt x="342544" y="17454"/>
                  </a:lnTo>
                  <a:lnTo>
                    <a:pt x="323603" y="4683"/>
                  </a:lnTo>
                  <a:lnTo>
                    <a:pt x="300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470094" y="4362726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59588"/>
                  </a:moveTo>
                  <a:lnTo>
                    <a:pt x="4683" y="36395"/>
                  </a:lnTo>
                  <a:lnTo>
                    <a:pt x="17454" y="17454"/>
                  </a:lnTo>
                  <a:lnTo>
                    <a:pt x="36395" y="4683"/>
                  </a:lnTo>
                  <a:lnTo>
                    <a:pt x="59588" y="0"/>
                  </a:lnTo>
                  <a:lnTo>
                    <a:pt x="300405" y="0"/>
                  </a:lnTo>
                  <a:lnTo>
                    <a:pt x="323603" y="4683"/>
                  </a:lnTo>
                  <a:lnTo>
                    <a:pt x="342544" y="17454"/>
                  </a:lnTo>
                  <a:lnTo>
                    <a:pt x="355312" y="36395"/>
                  </a:lnTo>
                  <a:lnTo>
                    <a:pt x="359994" y="59588"/>
                  </a:lnTo>
                  <a:lnTo>
                    <a:pt x="359994" y="297954"/>
                  </a:lnTo>
                  <a:lnTo>
                    <a:pt x="355312" y="321147"/>
                  </a:lnTo>
                  <a:lnTo>
                    <a:pt x="342544" y="340088"/>
                  </a:lnTo>
                  <a:lnTo>
                    <a:pt x="323603" y="352859"/>
                  </a:lnTo>
                  <a:lnTo>
                    <a:pt x="300405" y="357543"/>
                  </a:lnTo>
                  <a:lnTo>
                    <a:pt x="59588" y="357543"/>
                  </a:lnTo>
                  <a:lnTo>
                    <a:pt x="36395" y="352859"/>
                  </a:lnTo>
                  <a:lnTo>
                    <a:pt x="17454" y="340088"/>
                  </a:lnTo>
                  <a:lnTo>
                    <a:pt x="4683" y="321147"/>
                  </a:lnTo>
                  <a:lnTo>
                    <a:pt x="0" y="297954"/>
                  </a:lnTo>
                  <a:lnTo>
                    <a:pt x="0" y="59588"/>
                  </a:lnTo>
                  <a:close/>
                </a:path>
              </a:pathLst>
            </a:custGeom>
            <a:ln w="9524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2633710" y="4370525"/>
            <a:ext cx="3181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050" spc="70" dirty="0">
                <a:latin typeface="Meiryo UI"/>
                <a:cs typeface="Meiryo UI"/>
              </a:rPr>
              <a:t>情報提供</a:t>
            </a:r>
            <a:endParaRPr sz="1050">
              <a:latin typeface="Meiryo UI"/>
              <a:cs typeface="Meiryo U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5338319" y="6044187"/>
            <a:ext cx="1418590" cy="76200"/>
            <a:chOff x="4195319" y="6044187"/>
            <a:chExt cx="1418590" cy="76200"/>
          </a:xfrm>
        </p:grpSpPr>
        <p:sp>
          <p:nvSpPr>
            <p:cNvPr id="118" name="object 118"/>
            <p:cNvSpPr/>
            <p:nvPr/>
          </p:nvSpPr>
          <p:spPr>
            <a:xfrm>
              <a:off x="4195319" y="6082285"/>
              <a:ext cx="1355090" cy="0"/>
            </a:xfrm>
            <a:custGeom>
              <a:avLst/>
              <a:gdLst/>
              <a:ahLst/>
              <a:cxnLst/>
              <a:rect l="l" t="t" r="r" b="b"/>
              <a:pathLst>
                <a:path w="1355089">
                  <a:moveTo>
                    <a:pt x="0" y="0"/>
                  </a:moveTo>
                  <a:lnTo>
                    <a:pt x="1354683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537302" y="60441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3854846" y="3928382"/>
            <a:ext cx="4918710" cy="1165225"/>
            <a:chOff x="2711846" y="3928381"/>
            <a:chExt cx="4918710" cy="1165225"/>
          </a:xfrm>
        </p:grpSpPr>
        <p:sp>
          <p:nvSpPr>
            <p:cNvPr id="121" name="object 121"/>
            <p:cNvSpPr/>
            <p:nvPr/>
          </p:nvSpPr>
          <p:spPr>
            <a:xfrm>
              <a:off x="2749950" y="4720380"/>
              <a:ext cx="3773804" cy="309880"/>
            </a:xfrm>
            <a:custGeom>
              <a:avLst/>
              <a:gdLst/>
              <a:ahLst/>
              <a:cxnLst/>
              <a:rect l="l" t="t" r="r" b="b"/>
              <a:pathLst>
                <a:path w="3773804" h="309879">
                  <a:moveTo>
                    <a:pt x="0" y="309600"/>
                  </a:moveTo>
                  <a:lnTo>
                    <a:pt x="0" y="186550"/>
                  </a:lnTo>
                  <a:lnTo>
                    <a:pt x="3773639" y="186550"/>
                  </a:lnTo>
                  <a:lnTo>
                    <a:pt x="377363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711846" y="50172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115596" y="3931556"/>
              <a:ext cx="1406525" cy="400685"/>
            </a:xfrm>
            <a:custGeom>
              <a:avLst/>
              <a:gdLst/>
              <a:ahLst/>
              <a:cxnLst/>
              <a:rect l="l" t="t" r="r" b="b"/>
              <a:pathLst>
                <a:path w="1406525" h="400685">
                  <a:moveTo>
                    <a:pt x="0" y="400329"/>
                  </a:moveTo>
                  <a:lnTo>
                    <a:pt x="0" y="231914"/>
                  </a:lnTo>
                  <a:lnTo>
                    <a:pt x="1406207" y="231914"/>
                  </a:lnTo>
                  <a:lnTo>
                    <a:pt x="1406207" y="0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077492" y="431918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325431" y="4024062"/>
              <a:ext cx="2300605" cy="224790"/>
            </a:xfrm>
            <a:custGeom>
              <a:avLst/>
              <a:gdLst/>
              <a:ahLst/>
              <a:cxnLst/>
              <a:rect l="l" t="t" r="r" b="b"/>
              <a:pathLst>
                <a:path w="2300604" h="224789">
                  <a:moveTo>
                    <a:pt x="2262530" y="0"/>
                  </a:moveTo>
                  <a:lnTo>
                    <a:pt x="37452" y="0"/>
                  </a:lnTo>
                  <a:lnTo>
                    <a:pt x="22872" y="2942"/>
                  </a:lnTo>
                  <a:lnTo>
                    <a:pt x="10968" y="10968"/>
                  </a:lnTo>
                  <a:lnTo>
                    <a:pt x="2942" y="22872"/>
                  </a:lnTo>
                  <a:lnTo>
                    <a:pt x="0" y="37452"/>
                  </a:lnTo>
                  <a:lnTo>
                    <a:pt x="0" y="187274"/>
                  </a:lnTo>
                  <a:lnTo>
                    <a:pt x="2942" y="201855"/>
                  </a:lnTo>
                  <a:lnTo>
                    <a:pt x="10968" y="213764"/>
                  </a:lnTo>
                  <a:lnTo>
                    <a:pt x="22872" y="221794"/>
                  </a:lnTo>
                  <a:lnTo>
                    <a:pt x="37452" y="224739"/>
                  </a:lnTo>
                  <a:lnTo>
                    <a:pt x="2262530" y="224739"/>
                  </a:lnTo>
                  <a:lnTo>
                    <a:pt x="2277110" y="221794"/>
                  </a:lnTo>
                  <a:lnTo>
                    <a:pt x="2289014" y="213764"/>
                  </a:lnTo>
                  <a:lnTo>
                    <a:pt x="2297040" y="201855"/>
                  </a:lnTo>
                  <a:lnTo>
                    <a:pt x="2299982" y="187274"/>
                  </a:lnTo>
                  <a:lnTo>
                    <a:pt x="2299982" y="37452"/>
                  </a:lnTo>
                  <a:lnTo>
                    <a:pt x="2297040" y="22872"/>
                  </a:lnTo>
                  <a:lnTo>
                    <a:pt x="2289014" y="10968"/>
                  </a:lnTo>
                  <a:lnTo>
                    <a:pt x="2277110" y="2942"/>
                  </a:lnTo>
                  <a:lnTo>
                    <a:pt x="2262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25431" y="4024062"/>
              <a:ext cx="2300605" cy="224790"/>
            </a:xfrm>
            <a:custGeom>
              <a:avLst/>
              <a:gdLst/>
              <a:ahLst/>
              <a:cxnLst/>
              <a:rect l="l" t="t" r="r" b="b"/>
              <a:pathLst>
                <a:path w="2300604" h="224789">
                  <a:moveTo>
                    <a:pt x="0" y="37452"/>
                  </a:moveTo>
                  <a:lnTo>
                    <a:pt x="2942" y="22872"/>
                  </a:lnTo>
                  <a:lnTo>
                    <a:pt x="10968" y="10968"/>
                  </a:lnTo>
                  <a:lnTo>
                    <a:pt x="22872" y="2942"/>
                  </a:lnTo>
                  <a:lnTo>
                    <a:pt x="37452" y="0"/>
                  </a:lnTo>
                  <a:lnTo>
                    <a:pt x="2262530" y="0"/>
                  </a:lnTo>
                  <a:lnTo>
                    <a:pt x="2277110" y="2942"/>
                  </a:lnTo>
                  <a:lnTo>
                    <a:pt x="2289014" y="10968"/>
                  </a:lnTo>
                  <a:lnTo>
                    <a:pt x="2297040" y="22872"/>
                  </a:lnTo>
                  <a:lnTo>
                    <a:pt x="2299982" y="37452"/>
                  </a:lnTo>
                  <a:lnTo>
                    <a:pt x="2299982" y="187274"/>
                  </a:lnTo>
                  <a:lnTo>
                    <a:pt x="2297040" y="201855"/>
                  </a:lnTo>
                  <a:lnTo>
                    <a:pt x="2289014" y="213764"/>
                  </a:lnTo>
                  <a:lnTo>
                    <a:pt x="2277110" y="221794"/>
                  </a:lnTo>
                  <a:lnTo>
                    <a:pt x="2262530" y="224739"/>
                  </a:lnTo>
                  <a:lnTo>
                    <a:pt x="37452" y="224739"/>
                  </a:lnTo>
                  <a:lnTo>
                    <a:pt x="22872" y="221794"/>
                  </a:lnTo>
                  <a:lnTo>
                    <a:pt x="10968" y="213764"/>
                  </a:lnTo>
                  <a:lnTo>
                    <a:pt x="2942" y="201855"/>
                  </a:lnTo>
                  <a:lnTo>
                    <a:pt x="0" y="187274"/>
                  </a:lnTo>
                  <a:lnTo>
                    <a:pt x="0" y="37452"/>
                  </a:lnTo>
                  <a:close/>
                </a:path>
              </a:pathLst>
            </a:custGeom>
            <a:ln w="9525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7453515" y="4058904"/>
            <a:ext cx="3308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70" dirty="0">
                <a:solidFill>
                  <a:srgbClr val="FF0000"/>
                </a:solidFill>
                <a:latin typeface="Meiryo UI"/>
                <a:cs typeface="Meiryo UI"/>
              </a:rPr>
              <a:t>免許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3920647" y="4363870"/>
            <a:ext cx="369570" cy="367665"/>
            <a:chOff x="2777647" y="4363869"/>
            <a:chExt cx="369570" cy="367665"/>
          </a:xfrm>
        </p:grpSpPr>
        <p:sp>
          <p:nvSpPr>
            <p:cNvPr id="129" name="object 129"/>
            <p:cNvSpPr/>
            <p:nvPr/>
          </p:nvSpPr>
          <p:spPr>
            <a:xfrm>
              <a:off x="2782410" y="4368632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300405" y="0"/>
                  </a:moveTo>
                  <a:lnTo>
                    <a:pt x="59588" y="0"/>
                  </a:lnTo>
                  <a:lnTo>
                    <a:pt x="36395" y="4683"/>
                  </a:lnTo>
                  <a:lnTo>
                    <a:pt x="17454" y="17454"/>
                  </a:lnTo>
                  <a:lnTo>
                    <a:pt x="4683" y="36395"/>
                  </a:lnTo>
                  <a:lnTo>
                    <a:pt x="0" y="59588"/>
                  </a:lnTo>
                  <a:lnTo>
                    <a:pt x="0" y="297954"/>
                  </a:lnTo>
                  <a:lnTo>
                    <a:pt x="4683" y="321147"/>
                  </a:lnTo>
                  <a:lnTo>
                    <a:pt x="17454" y="340088"/>
                  </a:lnTo>
                  <a:lnTo>
                    <a:pt x="36395" y="352859"/>
                  </a:lnTo>
                  <a:lnTo>
                    <a:pt x="59588" y="357543"/>
                  </a:lnTo>
                  <a:lnTo>
                    <a:pt x="300405" y="357543"/>
                  </a:lnTo>
                  <a:lnTo>
                    <a:pt x="323603" y="352859"/>
                  </a:lnTo>
                  <a:lnTo>
                    <a:pt x="342544" y="340088"/>
                  </a:lnTo>
                  <a:lnTo>
                    <a:pt x="355312" y="321147"/>
                  </a:lnTo>
                  <a:lnTo>
                    <a:pt x="359994" y="297954"/>
                  </a:lnTo>
                  <a:lnTo>
                    <a:pt x="359994" y="59588"/>
                  </a:lnTo>
                  <a:lnTo>
                    <a:pt x="355312" y="36395"/>
                  </a:lnTo>
                  <a:lnTo>
                    <a:pt x="342544" y="17454"/>
                  </a:lnTo>
                  <a:lnTo>
                    <a:pt x="323603" y="4683"/>
                  </a:lnTo>
                  <a:lnTo>
                    <a:pt x="300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782410" y="4368632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0" y="59588"/>
                  </a:moveTo>
                  <a:lnTo>
                    <a:pt x="4683" y="36395"/>
                  </a:lnTo>
                  <a:lnTo>
                    <a:pt x="17454" y="17454"/>
                  </a:lnTo>
                  <a:lnTo>
                    <a:pt x="36395" y="4683"/>
                  </a:lnTo>
                  <a:lnTo>
                    <a:pt x="59588" y="0"/>
                  </a:lnTo>
                  <a:lnTo>
                    <a:pt x="300405" y="0"/>
                  </a:lnTo>
                  <a:lnTo>
                    <a:pt x="323603" y="4683"/>
                  </a:lnTo>
                  <a:lnTo>
                    <a:pt x="342544" y="17454"/>
                  </a:lnTo>
                  <a:lnTo>
                    <a:pt x="355312" y="36395"/>
                  </a:lnTo>
                  <a:lnTo>
                    <a:pt x="359994" y="59588"/>
                  </a:lnTo>
                  <a:lnTo>
                    <a:pt x="359994" y="297954"/>
                  </a:lnTo>
                  <a:lnTo>
                    <a:pt x="355312" y="321147"/>
                  </a:lnTo>
                  <a:lnTo>
                    <a:pt x="342544" y="340088"/>
                  </a:lnTo>
                  <a:lnTo>
                    <a:pt x="323603" y="352859"/>
                  </a:lnTo>
                  <a:lnTo>
                    <a:pt x="300405" y="357543"/>
                  </a:lnTo>
                  <a:lnTo>
                    <a:pt x="59588" y="357543"/>
                  </a:lnTo>
                  <a:lnTo>
                    <a:pt x="36395" y="352859"/>
                  </a:lnTo>
                  <a:lnTo>
                    <a:pt x="17454" y="340088"/>
                  </a:lnTo>
                  <a:lnTo>
                    <a:pt x="4683" y="321147"/>
                  </a:lnTo>
                  <a:lnTo>
                    <a:pt x="0" y="297954"/>
                  </a:lnTo>
                  <a:lnTo>
                    <a:pt x="0" y="59588"/>
                  </a:lnTo>
                  <a:close/>
                </a:path>
              </a:pathLst>
            </a:custGeom>
            <a:ln w="9524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3946025" y="4376431"/>
            <a:ext cx="3181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050" spc="70" dirty="0">
                <a:latin typeface="Meiryo UI"/>
                <a:cs typeface="Meiryo UI"/>
              </a:rPr>
              <a:t>情報提供</a:t>
            </a:r>
            <a:endParaRPr sz="1050">
              <a:latin typeface="Meiryo UI"/>
              <a:cs typeface="Meiryo UI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866590" y="4371088"/>
            <a:ext cx="369570" cy="367665"/>
            <a:chOff x="5723590" y="4371087"/>
            <a:chExt cx="369570" cy="367665"/>
          </a:xfrm>
        </p:grpSpPr>
        <p:sp>
          <p:nvSpPr>
            <p:cNvPr id="133" name="object 133"/>
            <p:cNvSpPr/>
            <p:nvPr/>
          </p:nvSpPr>
          <p:spPr>
            <a:xfrm>
              <a:off x="5728352" y="4375851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300405" y="0"/>
                  </a:moveTo>
                  <a:lnTo>
                    <a:pt x="59588" y="0"/>
                  </a:lnTo>
                  <a:lnTo>
                    <a:pt x="36395" y="4683"/>
                  </a:lnTo>
                  <a:lnTo>
                    <a:pt x="17454" y="17454"/>
                  </a:lnTo>
                  <a:lnTo>
                    <a:pt x="4683" y="36395"/>
                  </a:lnTo>
                  <a:lnTo>
                    <a:pt x="0" y="59588"/>
                  </a:lnTo>
                  <a:lnTo>
                    <a:pt x="0" y="297954"/>
                  </a:lnTo>
                  <a:lnTo>
                    <a:pt x="4683" y="321147"/>
                  </a:lnTo>
                  <a:lnTo>
                    <a:pt x="17454" y="340088"/>
                  </a:lnTo>
                  <a:lnTo>
                    <a:pt x="36395" y="352859"/>
                  </a:lnTo>
                  <a:lnTo>
                    <a:pt x="59588" y="357543"/>
                  </a:lnTo>
                  <a:lnTo>
                    <a:pt x="300405" y="357543"/>
                  </a:lnTo>
                  <a:lnTo>
                    <a:pt x="323603" y="352859"/>
                  </a:lnTo>
                  <a:lnTo>
                    <a:pt x="342544" y="340088"/>
                  </a:lnTo>
                  <a:lnTo>
                    <a:pt x="355312" y="321147"/>
                  </a:lnTo>
                  <a:lnTo>
                    <a:pt x="359994" y="297954"/>
                  </a:lnTo>
                  <a:lnTo>
                    <a:pt x="359994" y="59588"/>
                  </a:lnTo>
                  <a:lnTo>
                    <a:pt x="355312" y="36395"/>
                  </a:lnTo>
                  <a:lnTo>
                    <a:pt x="342544" y="17454"/>
                  </a:lnTo>
                  <a:lnTo>
                    <a:pt x="323603" y="4683"/>
                  </a:lnTo>
                  <a:lnTo>
                    <a:pt x="300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28352" y="437584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59588"/>
                  </a:moveTo>
                  <a:lnTo>
                    <a:pt x="4683" y="36395"/>
                  </a:lnTo>
                  <a:lnTo>
                    <a:pt x="17454" y="17454"/>
                  </a:lnTo>
                  <a:lnTo>
                    <a:pt x="36395" y="4683"/>
                  </a:lnTo>
                  <a:lnTo>
                    <a:pt x="59588" y="0"/>
                  </a:lnTo>
                  <a:lnTo>
                    <a:pt x="300405" y="0"/>
                  </a:lnTo>
                  <a:lnTo>
                    <a:pt x="323603" y="4683"/>
                  </a:lnTo>
                  <a:lnTo>
                    <a:pt x="342544" y="17454"/>
                  </a:lnTo>
                  <a:lnTo>
                    <a:pt x="355312" y="36395"/>
                  </a:lnTo>
                  <a:lnTo>
                    <a:pt x="359994" y="59588"/>
                  </a:lnTo>
                  <a:lnTo>
                    <a:pt x="359994" y="297954"/>
                  </a:lnTo>
                  <a:lnTo>
                    <a:pt x="355312" y="321147"/>
                  </a:lnTo>
                  <a:lnTo>
                    <a:pt x="342544" y="340088"/>
                  </a:lnTo>
                  <a:lnTo>
                    <a:pt x="323603" y="352859"/>
                  </a:lnTo>
                  <a:lnTo>
                    <a:pt x="300405" y="357543"/>
                  </a:lnTo>
                  <a:lnTo>
                    <a:pt x="59588" y="357543"/>
                  </a:lnTo>
                  <a:lnTo>
                    <a:pt x="36395" y="352859"/>
                  </a:lnTo>
                  <a:lnTo>
                    <a:pt x="17454" y="340088"/>
                  </a:lnTo>
                  <a:lnTo>
                    <a:pt x="4683" y="321147"/>
                  </a:lnTo>
                  <a:lnTo>
                    <a:pt x="0" y="297954"/>
                  </a:lnTo>
                  <a:lnTo>
                    <a:pt x="0" y="59588"/>
                  </a:lnTo>
                  <a:close/>
                </a:path>
              </a:pathLst>
            </a:custGeom>
            <a:ln w="9524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891969" y="4383648"/>
            <a:ext cx="3181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050" spc="70" dirty="0">
                <a:latin typeface="Meiryo UI"/>
                <a:cs typeface="Meiryo UI"/>
              </a:rPr>
              <a:t>情報提供</a:t>
            </a:r>
            <a:endParaRPr sz="1050">
              <a:latin typeface="Meiryo UI"/>
              <a:cs typeface="Meiryo U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8092795" y="4368106"/>
            <a:ext cx="369570" cy="367665"/>
            <a:chOff x="6949795" y="4368105"/>
            <a:chExt cx="369570" cy="367665"/>
          </a:xfrm>
        </p:grpSpPr>
        <p:sp>
          <p:nvSpPr>
            <p:cNvPr id="137" name="object 137"/>
            <p:cNvSpPr/>
            <p:nvPr/>
          </p:nvSpPr>
          <p:spPr>
            <a:xfrm>
              <a:off x="6954558" y="4372867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300405" y="0"/>
                  </a:moveTo>
                  <a:lnTo>
                    <a:pt x="59588" y="0"/>
                  </a:lnTo>
                  <a:lnTo>
                    <a:pt x="36395" y="4683"/>
                  </a:lnTo>
                  <a:lnTo>
                    <a:pt x="17454" y="17454"/>
                  </a:lnTo>
                  <a:lnTo>
                    <a:pt x="4683" y="36395"/>
                  </a:lnTo>
                  <a:lnTo>
                    <a:pt x="0" y="59588"/>
                  </a:lnTo>
                  <a:lnTo>
                    <a:pt x="0" y="297954"/>
                  </a:lnTo>
                  <a:lnTo>
                    <a:pt x="4683" y="321147"/>
                  </a:lnTo>
                  <a:lnTo>
                    <a:pt x="17454" y="340088"/>
                  </a:lnTo>
                  <a:lnTo>
                    <a:pt x="36395" y="352859"/>
                  </a:lnTo>
                  <a:lnTo>
                    <a:pt x="59588" y="357543"/>
                  </a:lnTo>
                  <a:lnTo>
                    <a:pt x="300405" y="357543"/>
                  </a:lnTo>
                  <a:lnTo>
                    <a:pt x="323603" y="352859"/>
                  </a:lnTo>
                  <a:lnTo>
                    <a:pt x="342544" y="340088"/>
                  </a:lnTo>
                  <a:lnTo>
                    <a:pt x="355312" y="321147"/>
                  </a:lnTo>
                  <a:lnTo>
                    <a:pt x="359994" y="297954"/>
                  </a:lnTo>
                  <a:lnTo>
                    <a:pt x="359994" y="59588"/>
                  </a:lnTo>
                  <a:lnTo>
                    <a:pt x="355312" y="36395"/>
                  </a:lnTo>
                  <a:lnTo>
                    <a:pt x="342544" y="17454"/>
                  </a:lnTo>
                  <a:lnTo>
                    <a:pt x="323603" y="4683"/>
                  </a:lnTo>
                  <a:lnTo>
                    <a:pt x="300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54558" y="4372867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5" h="358139">
                  <a:moveTo>
                    <a:pt x="0" y="59588"/>
                  </a:moveTo>
                  <a:lnTo>
                    <a:pt x="4683" y="36395"/>
                  </a:lnTo>
                  <a:lnTo>
                    <a:pt x="17454" y="17454"/>
                  </a:lnTo>
                  <a:lnTo>
                    <a:pt x="36395" y="4683"/>
                  </a:lnTo>
                  <a:lnTo>
                    <a:pt x="59588" y="0"/>
                  </a:lnTo>
                  <a:lnTo>
                    <a:pt x="300405" y="0"/>
                  </a:lnTo>
                  <a:lnTo>
                    <a:pt x="323603" y="4683"/>
                  </a:lnTo>
                  <a:lnTo>
                    <a:pt x="342544" y="17454"/>
                  </a:lnTo>
                  <a:lnTo>
                    <a:pt x="355312" y="36395"/>
                  </a:lnTo>
                  <a:lnTo>
                    <a:pt x="359994" y="59588"/>
                  </a:lnTo>
                  <a:lnTo>
                    <a:pt x="359994" y="297954"/>
                  </a:lnTo>
                  <a:lnTo>
                    <a:pt x="355312" y="321147"/>
                  </a:lnTo>
                  <a:lnTo>
                    <a:pt x="342544" y="340088"/>
                  </a:lnTo>
                  <a:lnTo>
                    <a:pt x="323603" y="352859"/>
                  </a:lnTo>
                  <a:lnTo>
                    <a:pt x="300405" y="357543"/>
                  </a:lnTo>
                  <a:lnTo>
                    <a:pt x="59588" y="357543"/>
                  </a:lnTo>
                  <a:lnTo>
                    <a:pt x="36395" y="352859"/>
                  </a:lnTo>
                  <a:lnTo>
                    <a:pt x="17454" y="340088"/>
                  </a:lnTo>
                  <a:lnTo>
                    <a:pt x="4683" y="321147"/>
                  </a:lnTo>
                  <a:lnTo>
                    <a:pt x="0" y="297954"/>
                  </a:lnTo>
                  <a:lnTo>
                    <a:pt x="0" y="59588"/>
                  </a:lnTo>
                  <a:close/>
                </a:path>
              </a:pathLst>
            </a:custGeom>
            <a:ln w="9524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8118173" y="4380665"/>
            <a:ext cx="3181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050" spc="70" dirty="0">
                <a:latin typeface="Meiryo UI"/>
                <a:cs typeface="Meiryo UI"/>
              </a:rPr>
              <a:t>情報提供</a:t>
            </a:r>
            <a:endParaRPr sz="1050">
              <a:latin typeface="Meiryo UI"/>
              <a:cs typeface="Meiryo U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9771506" y="3245178"/>
            <a:ext cx="1083945" cy="690245"/>
            <a:chOff x="8628505" y="3245177"/>
            <a:chExt cx="1083945" cy="690245"/>
          </a:xfrm>
        </p:grpSpPr>
        <p:sp>
          <p:nvSpPr>
            <p:cNvPr id="141" name="object 141"/>
            <p:cNvSpPr/>
            <p:nvPr/>
          </p:nvSpPr>
          <p:spPr>
            <a:xfrm>
              <a:off x="8634855" y="3251527"/>
              <a:ext cx="1071245" cy="677545"/>
            </a:xfrm>
            <a:custGeom>
              <a:avLst/>
              <a:gdLst/>
              <a:ahLst/>
              <a:cxnLst/>
              <a:rect l="l" t="t" r="r" b="b"/>
              <a:pathLst>
                <a:path w="1071245" h="677545">
                  <a:moveTo>
                    <a:pt x="958278" y="0"/>
                  </a:moveTo>
                  <a:lnTo>
                    <a:pt x="112839" y="0"/>
                  </a:lnTo>
                  <a:lnTo>
                    <a:pt x="68917" y="8867"/>
                  </a:lnTo>
                  <a:lnTo>
                    <a:pt x="33050" y="33050"/>
                  </a:lnTo>
                  <a:lnTo>
                    <a:pt x="8867" y="68917"/>
                  </a:lnTo>
                  <a:lnTo>
                    <a:pt x="0" y="112839"/>
                  </a:lnTo>
                  <a:lnTo>
                    <a:pt x="0" y="564197"/>
                  </a:lnTo>
                  <a:lnTo>
                    <a:pt x="8867" y="608119"/>
                  </a:lnTo>
                  <a:lnTo>
                    <a:pt x="33050" y="643986"/>
                  </a:lnTo>
                  <a:lnTo>
                    <a:pt x="68917" y="668169"/>
                  </a:lnTo>
                  <a:lnTo>
                    <a:pt x="112839" y="677036"/>
                  </a:lnTo>
                  <a:lnTo>
                    <a:pt x="958278" y="677036"/>
                  </a:lnTo>
                  <a:lnTo>
                    <a:pt x="1002200" y="668169"/>
                  </a:lnTo>
                  <a:lnTo>
                    <a:pt x="1038067" y="643986"/>
                  </a:lnTo>
                  <a:lnTo>
                    <a:pt x="1062250" y="608119"/>
                  </a:lnTo>
                  <a:lnTo>
                    <a:pt x="1071118" y="564197"/>
                  </a:lnTo>
                  <a:lnTo>
                    <a:pt x="1071118" y="112839"/>
                  </a:lnTo>
                  <a:lnTo>
                    <a:pt x="1062250" y="68917"/>
                  </a:lnTo>
                  <a:lnTo>
                    <a:pt x="1038067" y="33050"/>
                  </a:lnTo>
                  <a:lnTo>
                    <a:pt x="1002200" y="8867"/>
                  </a:lnTo>
                  <a:lnTo>
                    <a:pt x="958278" y="0"/>
                  </a:lnTo>
                  <a:close/>
                </a:path>
              </a:pathLst>
            </a:custGeom>
            <a:solidFill>
              <a:srgbClr val="3B8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634855" y="3251527"/>
              <a:ext cx="1071245" cy="677545"/>
            </a:xfrm>
            <a:custGeom>
              <a:avLst/>
              <a:gdLst/>
              <a:ahLst/>
              <a:cxnLst/>
              <a:rect l="l" t="t" r="r" b="b"/>
              <a:pathLst>
                <a:path w="1071245" h="677545">
                  <a:moveTo>
                    <a:pt x="0" y="112839"/>
                  </a:moveTo>
                  <a:lnTo>
                    <a:pt x="8867" y="68917"/>
                  </a:lnTo>
                  <a:lnTo>
                    <a:pt x="33050" y="33050"/>
                  </a:lnTo>
                  <a:lnTo>
                    <a:pt x="68917" y="8867"/>
                  </a:lnTo>
                  <a:lnTo>
                    <a:pt x="112839" y="0"/>
                  </a:lnTo>
                  <a:lnTo>
                    <a:pt x="958278" y="0"/>
                  </a:lnTo>
                  <a:lnTo>
                    <a:pt x="1002200" y="8867"/>
                  </a:lnTo>
                  <a:lnTo>
                    <a:pt x="1038067" y="33050"/>
                  </a:lnTo>
                  <a:lnTo>
                    <a:pt x="1062250" y="68917"/>
                  </a:lnTo>
                  <a:lnTo>
                    <a:pt x="1071118" y="112839"/>
                  </a:lnTo>
                  <a:lnTo>
                    <a:pt x="1071118" y="564197"/>
                  </a:lnTo>
                  <a:lnTo>
                    <a:pt x="1062250" y="608119"/>
                  </a:lnTo>
                  <a:lnTo>
                    <a:pt x="1038067" y="643986"/>
                  </a:lnTo>
                  <a:lnTo>
                    <a:pt x="1002200" y="668169"/>
                  </a:lnTo>
                  <a:lnTo>
                    <a:pt x="958278" y="677036"/>
                  </a:lnTo>
                  <a:lnTo>
                    <a:pt x="112839" y="677036"/>
                  </a:lnTo>
                  <a:lnTo>
                    <a:pt x="68917" y="668169"/>
                  </a:lnTo>
                  <a:lnTo>
                    <a:pt x="33050" y="643986"/>
                  </a:lnTo>
                  <a:lnTo>
                    <a:pt x="8867" y="608119"/>
                  </a:lnTo>
                  <a:lnTo>
                    <a:pt x="0" y="564197"/>
                  </a:lnTo>
                  <a:lnTo>
                    <a:pt x="0" y="112839"/>
                  </a:lnTo>
                  <a:close/>
                </a:path>
              </a:pathLst>
            </a:custGeom>
            <a:ln w="12700">
              <a:solidFill>
                <a:srgbClr val="3B82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9919334" y="3485903"/>
            <a:ext cx="78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eiryo UI"/>
                <a:cs typeface="Meiryo UI"/>
              </a:rPr>
              <a:t>各国主管庁</a:t>
            </a:r>
            <a:endParaRPr sz="1200">
              <a:latin typeface="Meiryo UI"/>
              <a:cs typeface="Meiryo UI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3461638" y="2257773"/>
            <a:ext cx="6855459" cy="996950"/>
            <a:chOff x="2318637" y="2257773"/>
            <a:chExt cx="6855459" cy="996950"/>
          </a:xfrm>
        </p:grpSpPr>
        <p:sp>
          <p:nvSpPr>
            <p:cNvPr id="145" name="object 145"/>
            <p:cNvSpPr/>
            <p:nvPr/>
          </p:nvSpPr>
          <p:spPr>
            <a:xfrm>
              <a:off x="2760306" y="2321275"/>
              <a:ext cx="6410325" cy="930275"/>
            </a:xfrm>
            <a:custGeom>
              <a:avLst/>
              <a:gdLst/>
              <a:ahLst/>
              <a:cxnLst/>
              <a:rect l="l" t="t" r="r" b="b"/>
              <a:pathLst>
                <a:path w="6410325" h="930275">
                  <a:moveTo>
                    <a:pt x="6410109" y="930249"/>
                  </a:moveTo>
                  <a:lnTo>
                    <a:pt x="6410109" y="514857"/>
                  </a:lnTo>
                  <a:lnTo>
                    <a:pt x="0" y="514857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22214" y="225777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323400" y="2740882"/>
              <a:ext cx="3386454" cy="224790"/>
            </a:xfrm>
            <a:custGeom>
              <a:avLst/>
              <a:gdLst/>
              <a:ahLst/>
              <a:cxnLst/>
              <a:rect l="l" t="t" r="r" b="b"/>
              <a:pathLst>
                <a:path w="3386454" h="224789">
                  <a:moveTo>
                    <a:pt x="3348761" y="0"/>
                  </a:moveTo>
                  <a:lnTo>
                    <a:pt x="37452" y="0"/>
                  </a:lnTo>
                  <a:lnTo>
                    <a:pt x="22877" y="2942"/>
                  </a:lnTo>
                  <a:lnTo>
                    <a:pt x="10972" y="10968"/>
                  </a:lnTo>
                  <a:lnTo>
                    <a:pt x="2944" y="22872"/>
                  </a:lnTo>
                  <a:lnTo>
                    <a:pt x="0" y="37452"/>
                  </a:lnTo>
                  <a:lnTo>
                    <a:pt x="0" y="187274"/>
                  </a:lnTo>
                  <a:lnTo>
                    <a:pt x="2944" y="201855"/>
                  </a:lnTo>
                  <a:lnTo>
                    <a:pt x="10972" y="213764"/>
                  </a:lnTo>
                  <a:lnTo>
                    <a:pt x="22877" y="221794"/>
                  </a:lnTo>
                  <a:lnTo>
                    <a:pt x="37452" y="224739"/>
                  </a:lnTo>
                  <a:lnTo>
                    <a:pt x="3348761" y="224739"/>
                  </a:lnTo>
                  <a:lnTo>
                    <a:pt x="3363335" y="221794"/>
                  </a:lnTo>
                  <a:lnTo>
                    <a:pt x="3375240" y="213764"/>
                  </a:lnTo>
                  <a:lnTo>
                    <a:pt x="3383269" y="201855"/>
                  </a:lnTo>
                  <a:lnTo>
                    <a:pt x="3386213" y="187274"/>
                  </a:lnTo>
                  <a:lnTo>
                    <a:pt x="3386213" y="37452"/>
                  </a:lnTo>
                  <a:lnTo>
                    <a:pt x="3383269" y="22872"/>
                  </a:lnTo>
                  <a:lnTo>
                    <a:pt x="3375240" y="10968"/>
                  </a:lnTo>
                  <a:lnTo>
                    <a:pt x="3363335" y="2942"/>
                  </a:lnTo>
                  <a:lnTo>
                    <a:pt x="3348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323400" y="2740882"/>
              <a:ext cx="3386454" cy="224790"/>
            </a:xfrm>
            <a:custGeom>
              <a:avLst/>
              <a:gdLst/>
              <a:ahLst/>
              <a:cxnLst/>
              <a:rect l="l" t="t" r="r" b="b"/>
              <a:pathLst>
                <a:path w="3386454" h="224789">
                  <a:moveTo>
                    <a:pt x="0" y="37452"/>
                  </a:moveTo>
                  <a:lnTo>
                    <a:pt x="2944" y="22872"/>
                  </a:lnTo>
                  <a:lnTo>
                    <a:pt x="10972" y="10968"/>
                  </a:lnTo>
                  <a:lnTo>
                    <a:pt x="22877" y="2942"/>
                  </a:lnTo>
                  <a:lnTo>
                    <a:pt x="37452" y="0"/>
                  </a:lnTo>
                  <a:lnTo>
                    <a:pt x="3348761" y="0"/>
                  </a:lnTo>
                  <a:lnTo>
                    <a:pt x="3363335" y="2942"/>
                  </a:lnTo>
                  <a:lnTo>
                    <a:pt x="3375240" y="10968"/>
                  </a:lnTo>
                  <a:lnTo>
                    <a:pt x="3383269" y="22872"/>
                  </a:lnTo>
                  <a:lnTo>
                    <a:pt x="3386213" y="37452"/>
                  </a:lnTo>
                  <a:lnTo>
                    <a:pt x="3386213" y="187274"/>
                  </a:lnTo>
                  <a:lnTo>
                    <a:pt x="3383269" y="201855"/>
                  </a:lnTo>
                  <a:lnTo>
                    <a:pt x="3375240" y="213764"/>
                  </a:lnTo>
                  <a:lnTo>
                    <a:pt x="3363335" y="221794"/>
                  </a:lnTo>
                  <a:lnTo>
                    <a:pt x="3348761" y="224739"/>
                  </a:lnTo>
                  <a:lnTo>
                    <a:pt x="37452" y="224739"/>
                  </a:lnTo>
                  <a:lnTo>
                    <a:pt x="22877" y="221794"/>
                  </a:lnTo>
                  <a:lnTo>
                    <a:pt x="10972" y="213764"/>
                  </a:lnTo>
                  <a:lnTo>
                    <a:pt x="2944" y="201855"/>
                  </a:lnTo>
                  <a:lnTo>
                    <a:pt x="0" y="187274"/>
                  </a:lnTo>
                  <a:lnTo>
                    <a:pt x="0" y="37452"/>
                  </a:lnTo>
                  <a:close/>
                </a:path>
              </a:pathLst>
            </a:custGeom>
            <a:ln w="9525">
              <a:solidFill>
                <a:srgbClr val="DC003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4245170" y="2775724"/>
            <a:ext cx="1828164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85" dirty="0">
                <a:latin typeface="Meiryo UI"/>
                <a:cs typeface="Meiryo UI"/>
              </a:rPr>
              <a:t>国際周波数調整資料の提出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3854853" y="4758031"/>
            <a:ext cx="6461760" cy="335915"/>
            <a:chOff x="2711853" y="4758030"/>
            <a:chExt cx="6461760" cy="335915"/>
          </a:xfrm>
        </p:grpSpPr>
        <p:sp>
          <p:nvSpPr>
            <p:cNvPr id="151" name="object 151"/>
            <p:cNvSpPr/>
            <p:nvPr/>
          </p:nvSpPr>
          <p:spPr>
            <a:xfrm>
              <a:off x="2749943" y="4761205"/>
              <a:ext cx="6420485" cy="269240"/>
            </a:xfrm>
            <a:custGeom>
              <a:avLst/>
              <a:gdLst/>
              <a:ahLst/>
              <a:cxnLst/>
              <a:rect l="l" t="t" r="r" b="b"/>
              <a:pathLst>
                <a:path w="6420484" h="269239">
                  <a:moveTo>
                    <a:pt x="6420472" y="0"/>
                  </a:moveTo>
                  <a:lnTo>
                    <a:pt x="6420472" y="148031"/>
                  </a:lnTo>
                  <a:lnTo>
                    <a:pt x="0" y="148031"/>
                  </a:lnTo>
                  <a:lnTo>
                    <a:pt x="0" y="26877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11853" y="50172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6157-FB0A-BFA5-51B0-B2DF9E8CB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929BEC-5B5C-1263-AD46-3485B314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6" y="569439"/>
            <a:ext cx="12081900" cy="626777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0329E2-4AC7-4894-944F-CD056773A30D}"/>
              </a:ext>
            </a:extLst>
          </p:cNvPr>
          <p:cNvSpPr txBox="1"/>
          <p:nvPr/>
        </p:nvSpPr>
        <p:spPr>
          <a:xfrm>
            <a:off x="0" y="-6189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月面エネルギー供給技術ロードマップ</a:t>
            </a:r>
          </a:p>
        </p:txBody>
      </p:sp>
    </p:spTree>
    <p:extLst>
      <p:ext uri="{BB962C8B-B14F-4D97-AF65-F5344CB8AC3E}">
        <p14:creationId xmlns:p14="http://schemas.microsoft.com/office/powerpoint/2010/main" val="330245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6909-5F41-1877-C9BC-AE36F196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507FDED9-BC68-7658-7865-42C88EB8AC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1" y="-2"/>
            <a:ext cx="12178139" cy="685800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0D56782-1796-3BAA-5201-D1B3E2277278}"/>
              </a:ext>
            </a:extLst>
          </p:cNvPr>
          <p:cNvSpPr txBox="1">
            <a:spLocks/>
          </p:cNvSpPr>
          <p:nvPr/>
        </p:nvSpPr>
        <p:spPr>
          <a:xfrm>
            <a:off x="0" y="-41698"/>
            <a:ext cx="12191999" cy="885063"/>
          </a:xfrm>
          <a:prstGeom prst="rect">
            <a:avLst/>
          </a:prstGeom>
        </p:spPr>
        <p:txBody>
          <a:bodyPr vert="horz" wrap="square" lIns="0" tIns="20594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24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b="1" spc="-1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蓄熱技術・熱輸送技術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744C61C3-35BC-29AB-381C-3A574B30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92" y="701827"/>
            <a:ext cx="8196232" cy="60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8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4FCA2-CD2D-FF30-2C48-D95FE86A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9E4E5F71-B038-BAE8-90E8-93842F2013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1" y="-2"/>
            <a:ext cx="12178139" cy="685800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C899902-673E-A722-5CDD-17CBF5F31F93}"/>
              </a:ext>
            </a:extLst>
          </p:cNvPr>
          <p:cNvSpPr txBox="1">
            <a:spLocks/>
          </p:cNvSpPr>
          <p:nvPr/>
        </p:nvSpPr>
        <p:spPr>
          <a:xfrm>
            <a:off x="0" y="-41698"/>
            <a:ext cx="12191999" cy="885063"/>
          </a:xfrm>
          <a:prstGeom prst="rect">
            <a:avLst/>
          </a:prstGeom>
        </p:spPr>
        <p:txBody>
          <a:bodyPr vert="horz" wrap="square" lIns="0" tIns="20594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24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b="1" spc="-1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蓄電変換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270B80C-CDFC-7AB1-E05D-EDF7B35E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03" y="1855328"/>
            <a:ext cx="8415541" cy="47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A3B6-CA3B-2D34-791D-F4AE8270E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7DC79C-D5E9-6900-F1FF-483A70C22CF0}"/>
              </a:ext>
            </a:extLst>
          </p:cNvPr>
          <p:cNvSpPr txBox="1">
            <a:spLocks/>
          </p:cNvSpPr>
          <p:nvPr/>
        </p:nvSpPr>
        <p:spPr>
          <a:xfrm>
            <a:off x="0" y="-41698"/>
            <a:ext cx="12191999" cy="885063"/>
          </a:xfrm>
          <a:prstGeom prst="rect">
            <a:avLst/>
          </a:prstGeom>
        </p:spPr>
        <p:txBody>
          <a:bodyPr vert="horz" wrap="square" lIns="0" tIns="20594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24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b="1" spc="-1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月面「原子炉」</a:t>
            </a:r>
          </a:p>
        </p:txBody>
      </p:sp>
      <p:pic>
        <p:nvPicPr>
          <p:cNvPr id="1030" name="Picture 6" descr="夢の月面生活、必要なのは「核兵器級」エネルギー 不拡散との葛藤 - 日本経済新聞">
            <a:extLst>
              <a:ext uri="{FF2B5EF4-FFF2-40B4-BE49-F238E27FC236}">
                <a16:creationId xmlns:a16="http://schemas.microsoft.com/office/drawing/2014/main" id="{BB52512B-9287-51F8-C1A8-E4E0AF56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" y="1100138"/>
            <a:ext cx="6883112" cy="5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完全自動運転の月面用リチウム冷却高速炉RAPID-Lおよび地上用ナトリウム冷却高速炉RAPID (07-02-01-14) - ATOMICA -">
            <a:extLst>
              <a:ext uri="{FF2B5EF4-FFF2-40B4-BE49-F238E27FC236}">
                <a16:creationId xmlns:a16="http://schemas.microsoft.com/office/drawing/2014/main" id="{BD9BCFD9-D3DC-36D2-8F46-D3789FE3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82" y="1399309"/>
            <a:ext cx="5197075" cy="49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2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EFD2-B3D9-C8B4-1133-074D2712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4）鉛冷却高速炉の開発状況と計画">
            <a:extLst>
              <a:ext uri="{FF2B5EF4-FFF2-40B4-BE49-F238E27FC236}">
                <a16:creationId xmlns:a16="http://schemas.microsoft.com/office/drawing/2014/main" id="{B4E17E32-0A53-9A06-2904-3F8B7982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016" y="1878158"/>
            <a:ext cx="2875639" cy="40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19D9F6F-41BA-AA8D-52A4-0EBB3FCDB875}"/>
              </a:ext>
            </a:extLst>
          </p:cNvPr>
          <p:cNvSpPr txBox="1">
            <a:spLocks/>
          </p:cNvSpPr>
          <p:nvPr/>
        </p:nvSpPr>
        <p:spPr>
          <a:xfrm>
            <a:off x="0" y="-41698"/>
            <a:ext cx="12191999" cy="885063"/>
          </a:xfrm>
          <a:prstGeom prst="rect">
            <a:avLst/>
          </a:prstGeom>
        </p:spPr>
        <p:txBody>
          <a:bodyPr vert="horz" wrap="square" lIns="0" tIns="20594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24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b="1" spc="-1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月面「原子炉＠１００ｋｗ級」</a:t>
            </a:r>
          </a:p>
        </p:txBody>
      </p:sp>
      <p:pic>
        <p:nvPicPr>
          <p:cNvPr id="1026" name="Picture 2" descr="Transport, Vehicle, High-speed rail, Screenshot, Train, Railway, Tgv, ">
            <a:extLst>
              <a:ext uri="{FF2B5EF4-FFF2-40B4-BE49-F238E27FC236}">
                <a16:creationId xmlns:a16="http://schemas.microsoft.com/office/drawing/2014/main" id="{23C7848B-B5A4-10EB-96EC-1B3452DB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8" y="1777280"/>
            <a:ext cx="8873528" cy="406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B76BE8E-A03D-031D-712E-7BAFFB530C7E}"/>
              </a:ext>
            </a:extLst>
          </p:cNvPr>
          <p:cNvSpPr/>
          <p:nvPr/>
        </p:nvSpPr>
        <p:spPr>
          <a:xfrm>
            <a:off x="4253345" y="4502727"/>
            <a:ext cx="1046019" cy="983673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7EB23952-26D4-8CD4-99E7-3F5D8B887469}"/>
              </a:ext>
            </a:extLst>
          </p:cNvPr>
          <p:cNvCxnSpPr>
            <a:endCxn id="1028" idx="2"/>
          </p:cNvCxnSpPr>
          <p:nvPr/>
        </p:nvCxnSpPr>
        <p:spPr>
          <a:xfrm>
            <a:off x="4745182" y="5611091"/>
            <a:ext cx="5946654" cy="329478"/>
          </a:xfrm>
          <a:prstGeom prst="bentConnector4">
            <a:avLst>
              <a:gd name="adj1" fmla="val 52"/>
              <a:gd name="adj2" fmla="val 16938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37C2DA-D787-C5AF-0D04-832A3A848027}"/>
              </a:ext>
            </a:extLst>
          </p:cNvPr>
          <p:cNvSpPr txBox="1"/>
          <p:nvPr/>
        </p:nvSpPr>
        <p:spPr>
          <a:xfrm>
            <a:off x="5424055" y="6127276"/>
            <a:ext cx="429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鉛ビスマス冷却炉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5434C52-A3CC-289D-883E-6BACA197191C}"/>
              </a:ext>
            </a:extLst>
          </p:cNvPr>
          <p:cNvSpPr txBox="1"/>
          <p:nvPr/>
        </p:nvSpPr>
        <p:spPr>
          <a:xfrm>
            <a:off x="1440873" y="1290609"/>
            <a:ext cx="774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ロシア海軍の核魚雷「ポセイドン」</a:t>
            </a:r>
          </a:p>
        </p:txBody>
      </p:sp>
    </p:spTree>
    <p:extLst>
      <p:ext uri="{BB962C8B-B14F-4D97-AF65-F5344CB8AC3E}">
        <p14:creationId xmlns:p14="http://schemas.microsoft.com/office/powerpoint/2010/main" val="247404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640A-ECBE-5C2F-B493-4AAF792D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867E5E-271D-0A48-A1A6-63CAB127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480B25B4-4C8F-04FB-731A-09A987E9D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21919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75" dirty="0" err="1">
                <a:latin typeface="BIZ UDP明朝 Medium" panose="02020500000000000000" pitchFamily="18" charset="-128"/>
                <a:ea typeface="BIZ UDP明朝 Medium" panose="02020500000000000000" pitchFamily="18" charset="-128"/>
                <a:cs typeface="游ゴシック Light"/>
              </a:rPr>
              <a:t>月面</a:t>
            </a:r>
            <a:r>
              <a:rPr lang="ja-JP" altLang="en-US" sz="3600" spc="-75" dirty="0">
                <a:latin typeface="BIZ UDP明朝 Medium" panose="02020500000000000000" pitchFamily="18" charset="-128"/>
                <a:ea typeface="BIZ UDP明朝 Medium" panose="02020500000000000000" pitchFamily="18" charset="-128"/>
                <a:cs typeface="游ゴシック Light"/>
              </a:rPr>
              <a:t>ソーラー発電＠清水建設</a:t>
            </a:r>
            <a:endParaRPr sz="3600" dirty="0">
              <a:latin typeface="BIZ UDP明朝 Medium" panose="02020500000000000000" pitchFamily="18" charset="-128"/>
              <a:ea typeface="BIZ UDP明朝 Medium" panose="02020500000000000000" pitchFamily="18" charset="-128"/>
              <a:cs typeface="游ゴシック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287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7CF4-0905-B116-FF3C-D9A56E8E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D5F5DE2-7EF4-C5A6-4FD5-47BD090EE9F3}"/>
              </a:ext>
            </a:extLst>
          </p:cNvPr>
          <p:cNvSpPr txBox="1"/>
          <p:nvPr/>
        </p:nvSpPr>
        <p:spPr>
          <a:xfrm>
            <a:off x="1110343" y="2767280"/>
            <a:ext cx="9971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月面植物工場</a:t>
            </a:r>
          </a:p>
        </p:txBody>
      </p:sp>
    </p:spTree>
    <p:extLst>
      <p:ext uri="{BB962C8B-B14F-4D97-AF65-F5344CB8AC3E}">
        <p14:creationId xmlns:p14="http://schemas.microsoft.com/office/powerpoint/2010/main" val="272504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1" spc="-5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月面基地の植物工場で作物を育てる</a:t>
            </a:r>
            <a:endParaRPr sz="4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6146" name="Picture 2" descr="月面農場ワーキンググループ検討報告書">
            <a:extLst>
              <a:ext uri="{FF2B5EF4-FFF2-40B4-BE49-F238E27FC236}">
                <a16:creationId xmlns:a16="http://schemas.microsoft.com/office/drawing/2014/main" id="{4577D5FD-F949-897F-0F9C-FBBC1C155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4" y="701889"/>
            <a:ext cx="7412046" cy="35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9FABFD-05FD-408E-7A9A-EB89F511A685}"/>
              </a:ext>
            </a:extLst>
          </p:cNvPr>
          <p:cNvSpPr txBox="1"/>
          <p:nvPr/>
        </p:nvSpPr>
        <p:spPr>
          <a:xfrm>
            <a:off x="79502" y="4503428"/>
            <a:ext cx="77270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持続的な食料生産のためには月・惑星の資源を利用して、空気、水、資材等を生産し再生する、いわば宇宙での地産地消型技術が必要。食料となる作物を栽培するためには、光及び電気エネルギーの利用効率を増加させ、面積当たりの収穫量を上げること、物質循環を完結させるための廃棄物処理技術が重要となる。また宇宙飛行士の貴重な時間を節約するため、作業の自動化に関する検討も必要。このように環境制御技術、無人化技術、リサイクル技術といった要素技術の革新的発展を目指す意味で、将来の社会課題の解決にもつながる取組みである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BA4906A-473F-29A5-5F13-D0A6983D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07" y="738051"/>
            <a:ext cx="4251590" cy="60737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object 9"/>
          <p:cNvSpPr txBox="1"/>
          <p:nvPr/>
        </p:nvSpPr>
        <p:spPr>
          <a:xfrm>
            <a:off x="2748271" y="732693"/>
            <a:ext cx="2389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100</a:t>
            </a:r>
            <a:r>
              <a:rPr sz="2000" b="1" spc="-15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人滞在型(外観</a:t>
            </a:r>
            <a:r>
              <a:rPr sz="2000" b="1" spc="-5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  <a:cs typeface="Meiryo UI"/>
              </a:rPr>
              <a:t>）</a:t>
            </a:r>
            <a:endParaRPr sz="20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  <a:cs typeface="Meiryo UI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711DFE-8EA6-5F63-8329-3366FE4FB437}"/>
              </a:ext>
            </a:extLst>
          </p:cNvPr>
          <p:cNvSpPr txBox="1"/>
          <p:nvPr/>
        </p:nvSpPr>
        <p:spPr>
          <a:xfrm>
            <a:off x="7921954" y="6343497"/>
            <a:ext cx="4129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https://jaxa.repo.nii.ac.jp/records/2797</a:t>
            </a:r>
            <a:endParaRPr lang="ja-JP" altLang="en-US" sz="1600" dirty="0">
              <a:solidFill>
                <a:srgbClr val="C00000"/>
              </a:solidFill>
              <a:latin typeface="ADLaM Display" panose="02010000000000000000" pitchFamily="2" charset="0"/>
              <a:ea typeface="BIZ UDP明朝 Medium" panose="02020500000000000000" pitchFamily="18" charset="-128"/>
              <a:cs typeface="ADLaM Display" panose="02010000000000000000" pitchFamily="2" charset="0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FC27BA1D-84BB-3465-DF50-D36B9908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497" y="46248"/>
            <a:ext cx="635000" cy="63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626</Words>
  <Application>Microsoft Office PowerPoint</Application>
  <PresentationFormat>ワイド画面</PresentationFormat>
  <Paragraphs>168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4" baseType="lpstr">
      <vt:lpstr>BIZ UDP明朝 Medium</vt:lpstr>
      <vt:lpstr>Meiryo UI</vt:lpstr>
      <vt:lpstr>游ゴシック</vt:lpstr>
      <vt:lpstr>游ゴシック Light</vt:lpstr>
      <vt:lpstr>ADLaM Display</vt:lpstr>
      <vt:lpstr>Arial</vt:lpstr>
      <vt:lpstr>Times New Roman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月面ソーラー発電＠清水建設</vt:lpstr>
      <vt:lpstr>PowerPoint プレゼンテーション</vt:lpstr>
      <vt:lpstr>月面基地の植物工場で作物を育てる</vt:lpstr>
      <vt:lpstr>PowerPoint プレゼンテーション</vt:lpstr>
      <vt:lpstr>月面農場</vt:lpstr>
      <vt:lpstr>月面農場の実現に向けて＠千葉大学</vt:lpstr>
      <vt:lpstr>PowerPoint プレゼンテーション</vt:lpstr>
      <vt:lpstr>月面活動に向けた測位・通信技術開発</vt:lpstr>
      <vt:lpstr>月の周波数利用に当たっての国際周波数調整等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Abe,YutakaTKZIM</cp:lastModifiedBy>
  <cp:revision>1</cp:revision>
  <dcterms:created xsi:type="dcterms:W3CDTF">2025-12-23T02:24:47Z</dcterms:created>
  <dcterms:modified xsi:type="dcterms:W3CDTF">2025-12-23T02:25:51Z</dcterms:modified>
</cp:coreProperties>
</file>